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415" r:id="rId6"/>
    <p:sldId id="445" r:id="rId7"/>
    <p:sldId id="349" r:id="rId8"/>
    <p:sldId id="266" r:id="rId9"/>
    <p:sldId id="258" r:id="rId10"/>
    <p:sldId id="260" r:id="rId11"/>
    <p:sldId id="378" r:id="rId12"/>
    <p:sldId id="326" r:id="rId13"/>
    <p:sldId id="350" r:id="rId14"/>
    <p:sldId id="276" r:id="rId15"/>
    <p:sldId id="263" r:id="rId16"/>
    <p:sldId id="307" r:id="rId17"/>
    <p:sldId id="259" r:id="rId18"/>
    <p:sldId id="261" r:id="rId19"/>
    <p:sldId id="267" r:id="rId20"/>
    <p:sldId id="268" r:id="rId21"/>
    <p:sldId id="269" r:id="rId22"/>
    <p:sldId id="270" r:id="rId23"/>
    <p:sldId id="403" r:id="rId24"/>
    <p:sldId id="271" r:id="rId25"/>
    <p:sldId id="272" r:id="rId26"/>
    <p:sldId id="273" r:id="rId27"/>
    <p:sldId id="274" r:id="rId28"/>
    <p:sldId id="275" r:id="rId29"/>
    <p:sldId id="303" r:id="rId30"/>
    <p:sldId id="304" r:id="rId31"/>
    <p:sldId id="305" r:id="rId32"/>
    <p:sldId id="322" r:id="rId33"/>
    <p:sldId id="324" r:id="rId34"/>
    <p:sldId id="325" r:id="rId35"/>
  </p:sldIdLst>
  <p:sldSz cx="12192000" cy="6858000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9" Type="http://schemas.openxmlformats.org/officeDocument/2006/relationships/tags" Target="tags/tag16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第一节课安装代码环境，上课根据</a:t>
            </a:r>
            <a:r>
              <a:rPr lang="en-US" altLang="zh-CN"/>
              <a:t>PPT</a:t>
            </a:r>
            <a:r>
              <a:rPr lang="zh-CN" altLang="en-US"/>
              <a:t>自己打一遍例程。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注意分号，括号，箭头方向，拼写，</a:t>
            </a:r>
            <a:r>
              <a:rPr lang="en-US" altLang="zh-CN"/>
              <a:t>return 0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什么是变量，变量的类型，变量举例来辅助理解（水杯装水，水杯上写名字）。等号的作用</a:t>
            </a:r>
            <a:r>
              <a:rPr lang="en-US" altLang="zh-CN"/>
              <a:t>——</a:t>
            </a:r>
            <a:r>
              <a:rPr lang="zh-CN" altLang="en-US"/>
              <a:t>赋值。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合法的变量名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饭盒装西瓜，装不下，需要换大一点的袋子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强行把西瓜放进饭盒里，就只能切块了。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打字练习很重要，会有学生思路是对的，但是因为打字太慢无法在课堂时间上完成练习题，一定要督促学生，至少达到每分钟</a:t>
            </a:r>
            <a:r>
              <a:rPr lang="en-US" altLang="zh-CN"/>
              <a:t>60</a:t>
            </a:r>
            <a:r>
              <a:rPr lang="zh-CN" altLang="en-US"/>
              <a:t>个字。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3.png"/><Relationship Id="rId7" Type="http://schemas.openxmlformats.org/officeDocument/2006/relationships/tags" Target="../tags/tag15.xml"/><Relationship Id="rId6" Type="http://schemas.openxmlformats.org/officeDocument/2006/relationships/image" Target="../media/image12.png"/><Relationship Id="rId5" Type="http://schemas.openxmlformats.org/officeDocument/2006/relationships/tags" Target="../tags/tag14.xml"/><Relationship Id="rId4" Type="http://schemas.openxmlformats.org/officeDocument/2006/relationships/image" Target="../media/image11.png"/><Relationship Id="rId3" Type="http://schemas.openxmlformats.org/officeDocument/2006/relationships/tags" Target="../tags/tag13.xml"/><Relationship Id="rId2" Type="http://schemas.openxmlformats.org/officeDocument/2006/relationships/image" Target="../media/image10.png"/><Relationship Id="rId1" Type="http://schemas.openxmlformats.org/officeDocument/2006/relationships/tags" Target="../tags/tag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862580" y="1674495"/>
            <a:ext cx="73977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信息奥赛入门       </a:t>
            </a:r>
            <a:r>
              <a:rPr lang="en-US" altLang="zh-CN" sz="6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#1</a:t>
            </a:r>
            <a:endParaRPr lang="en-US" altLang="zh-CN" sz="6000" b="1">
              <a:solidFill>
                <a:schemeClr val="bg1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47360" y="3168015"/>
            <a:ext cx="47129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bg1"/>
                </a:solidFill>
              </a:rPr>
              <a:t>信息奥赛简介及第一行程序</a:t>
            </a:r>
            <a:endParaRPr lang="zh-CN" altLang="en-US" sz="2800" b="1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770890" y="537210"/>
            <a:ext cx="67189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bg1"/>
                </a:solidFill>
              </a:rPr>
              <a:t>CSP-J</a:t>
            </a:r>
            <a:r>
              <a:rPr lang="zh-CN" altLang="en-US" sz="3200" b="1">
                <a:solidFill>
                  <a:schemeClr val="bg1"/>
                </a:solidFill>
              </a:rPr>
              <a:t>竞赛方式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70890" y="1648460"/>
            <a:ext cx="861187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初赛（每年</a:t>
            </a:r>
            <a:r>
              <a:rPr lang="en-US" altLang="zh-CN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9</a:t>
            </a: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月左右）</a:t>
            </a:r>
            <a:endParaRPr lang="zh-CN" altLang="en-US" sz="2000" b="1">
              <a:solidFill>
                <a:schemeClr val="bg1"/>
              </a:solidFill>
              <a:latin typeface="+mj-ea"/>
              <a:ea typeface="+mj-ea"/>
              <a:cs typeface="+mj-ea"/>
            </a:endParaRPr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答题方式：上机或笔试（</a:t>
            </a:r>
            <a:r>
              <a:rPr lang="en-US" altLang="zh-CN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2</a:t>
            </a: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小时）</a:t>
            </a:r>
            <a:endParaRPr lang="zh-CN" altLang="en-US" sz="2000" b="1">
              <a:solidFill>
                <a:schemeClr val="bg1"/>
              </a:solidFill>
              <a:latin typeface="+mj-ea"/>
              <a:ea typeface="+mj-ea"/>
              <a:cs typeface="+mj-ea"/>
            </a:endParaRPr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考题形式：选择题、判断题</a:t>
            </a:r>
            <a:endParaRPr lang="zh-CN" altLang="en-US" sz="2000" b="1">
              <a:solidFill>
                <a:schemeClr val="bg1"/>
              </a:solidFill>
              <a:latin typeface="+mj-ea"/>
              <a:ea typeface="+mj-ea"/>
              <a:cs typeface="+mj-ea"/>
            </a:endParaRPr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考查内容：计算机基础知识与程序阅读、填空等</a:t>
            </a:r>
            <a:endParaRPr lang="zh-CN" altLang="en-US" sz="2000" b="1">
              <a:solidFill>
                <a:schemeClr val="bg1"/>
              </a:solidFill>
              <a:latin typeface="+mj-ea"/>
              <a:ea typeface="+mj-ea"/>
              <a:cs typeface="+mj-ea"/>
            </a:endParaRPr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参考书：信息学奥赛一本通</a:t>
            </a:r>
            <a:endParaRPr lang="zh-CN" altLang="en-US" sz="2000" b="1">
              <a:solidFill>
                <a:schemeClr val="bg1"/>
              </a:solidFill>
              <a:latin typeface="+mj-ea"/>
              <a:ea typeface="+mj-ea"/>
              <a:cs typeface="+mj-ea"/>
            </a:endParaRPr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en-US" altLang="zh-CN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2020</a:t>
            </a: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年北京市分数线：</a:t>
            </a:r>
            <a:r>
              <a:rPr lang="en-US" altLang="zh-CN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57.5</a:t>
            </a: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分</a:t>
            </a:r>
            <a:endParaRPr lang="zh-CN" altLang="en-US" sz="2000" b="1">
              <a:solidFill>
                <a:schemeClr val="bg1"/>
              </a:solidFill>
              <a:latin typeface="+mj-ea"/>
              <a:ea typeface="+mj-ea"/>
              <a:cs typeface="+mj-ea"/>
            </a:endParaRPr>
          </a:p>
          <a:p>
            <a:pPr lvl="1" indent="0">
              <a:buFont typeface="Wingdings" panose="05000000000000000000" charset="0"/>
              <a:buNone/>
            </a:pPr>
            <a:endParaRPr lang="zh-CN" altLang="en-US" sz="2000" b="1">
              <a:solidFill>
                <a:schemeClr val="bg1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0890" y="4154805"/>
            <a:ext cx="861187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复赛（每年</a:t>
            </a:r>
            <a:r>
              <a:rPr lang="en-US" altLang="zh-CN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10</a:t>
            </a: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月左右）</a:t>
            </a:r>
            <a:r>
              <a:rPr lang="en-US" altLang="zh-CN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	</a:t>
            </a:r>
            <a:endParaRPr lang="zh-CN" altLang="en-US" sz="2000" b="1">
              <a:solidFill>
                <a:schemeClr val="bg1"/>
              </a:solidFill>
              <a:latin typeface="+mj-ea"/>
              <a:ea typeface="+mj-ea"/>
              <a:cs typeface="+mj-ea"/>
            </a:endParaRPr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条件：初赛通过</a:t>
            </a:r>
            <a:endParaRPr lang="zh-CN" altLang="en-US" sz="2000" b="1">
              <a:solidFill>
                <a:schemeClr val="bg1"/>
              </a:solidFill>
              <a:latin typeface="+mj-ea"/>
              <a:ea typeface="+mj-ea"/>
              <a:cs typeface="+mj-ea"/>
            </a:endParaRPr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答题方式：上机、调试（</a:t>
            </a:r>
            <a:r>
              <a:rPr lang="en-US" altLang="zh-CN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3.5</a:t>
            </a: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小时）</a:t>
            </a:r>
            <a:endParaRPr lang="zh-CN" altLang="en-US" sz="2000" b="1">
              <a:solidFill>
                <a:schemeClr val="bg1"/>
              </a:solidFill>
              <a:latin typeface="+mj-ea"/>
              <a:ea typeface="+mj-ea"/>
              <a:cs typeface="+mj-ea"/>
            </a:endParaRPr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考题形式：四道编程题</a:t>
            </a:r>
            <a:endParaRPr lang="zh-CN" altLang="en-US" sz="2000" b="1">
              <a:solidFill>
                <a:schemeClr val="bg1"/>
              </a:solidFill>
              <a:latin typeface="+mj-ea"/>
              <a:ea typeface="+mj-ea"/>
              <a:cs typeface="+mj-ea"/>
            </a:endParaRPr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考查内容：程序设计</a:t>
            </a:r>
            <a:endParaRPr lang="zh-CN" altLang="en-US" sz="2000" b="1">
              <a:solidFill>
                <a:schemeClr val="bg1"/>
              </a:solidFill>
              <a:latin typeface="+mj-ea"/>
              <a:ea typeface="+mj-ea"/>
              <a:cs typeface="+mj-ea"/>
            </a:endParaRPr>
          </a:p>
          <a:p>
            <a:pPr marL="742950" lvl="1" indent="-285750">
              <a:buFont typeface="Wingdings" panose="05000000000000000000" charset="0"/>
              <a:buChar char="Ø"/>
            </a:pPr>
            <a:endParaRPr lang="zh-CN" altLang="en-US" sz="2000" b="1">
              <a:solidFill>
                <a:schemeClr val="bg1"/>
              </a:solidFill>
              <a:latin typeface="+mj-ea"/>
              <a:ea typeface="+mj-ea"/>
              <a:cs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770890" y="537210"/>
            <a:ext cx="67189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bg1"/>
                </a:solidFill>
              </a:rPr>
              <a:t>2020</a:t>
            </a:r>
            <a:r>
              <a:rPr lang="zh-CN" altLang="en-US" sz="3200" b="1">
                <a:solidFill>
                  <a:schemeClr val="bg1"/>
                </a:solidFill>
              </a:rPr>
              <a:t>年</a:t>
            </a:r>
            <a:r>
              <a:rPr lang="en-US" altLang="zh-CN" sz="3200" b="1">
                <a:solidFill>
                  <a:schemeClr val="bg1"/>
                </a:solidFill>
              </a:rPr>
              <a:t>CSP-J</a:t>
            </a:r>
            <a:r>
              <a:rPr lang="zh-CN" altLang="en-US" sz="3200" b="1">
                <a:solidFill>
                  <a:schemeClr val="bg1"/>
                </a:solidFill>
              </a:rPr>
              <a:t>第二轮认证全国分数线：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41755" y="1682750"/>
            <a:ext cx="67189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400" b="1">
                <a:solidFill>
                  <a:schemeClr val="bg1"/>
                </a:solidFill>
              </a:rPr>
              <a:t>一等全国基准分数线：</a:t>
            </a:r>
            <a:r>
              <a:rPr lang="en-US" altLang="zh-CN" sz="2400" b="1">
                <a:solidFill>
                  <a:schemeClr val="bg1"/>
                </a:solidFill>
              </a:rPr>
              <a:t>150</a:t>
            </a:r>
            <a:r>
              <a:rPr lang="zh-CN" altLang="en-US" sz="2400" b="1">
                <a:solidFill>
                  <a:schemeClr val="bg1"/>
                </a:solidFill>
              </a:rPr>
              <a:t>分</a:t>
            </a:r>
            <a:endParaRPr lang="en-US" altLang="zh-CN" sz="2400" b="1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400" b="1">
                <a:solidFill>
                  <a:schemeClr val="bg1"/>
                </a:solidFill>
              </a:rPr>
              <a:t>二等全国基准分数线：</a:t>
            </a:r>
            <a:r>
              <a:rPr lang="en-US" altLang="zh-CN" sz="2400" b="1">
                <a:solidFill>
                  <a:schemeClr val="bg1"/>
                </a:solidFill>
              </a:rPr>
              <a:t>100</a:t>
            </a:r>
            <a:r>
              <a:rPr lang="zh-CN" altLang="en-US" sz="2400" b="1">
                <a:solidFill>
                  <a:schemeClr val="bg1"/>
                </a:solidFill>
              </a:rPr>
              <a:t>分</a:t>
            </a:r>
            <a:endParaRPr lang="en-US" altLang="zh-CN" sz="2400" b="1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400" b="1">
                <a:solidFill>
                  <a:schemeClr val="bg1"/>
                </a:solidFill>
              </a:rPr>
              <a:t>三等全国基准分数线：</a:t>
            </a:r>
            <a:r>
              <a:rPr lang="en-US" altLang="zh-CN" sz="2400" b="1">
                <a:solidFill>
                  <a:schemeClr val="bg1"/>
                </a:solidFill>
              </a:rPr>
              <a:t>60</a:t>
            </a:r>
            <a:r>
              <a:rPr lang="zh-CN" altLang="en-US" sz="2400" b="1">
                <a:solidFill>
                  <a:schemeClr val="bg1"/>
                </a:solidFill>
              </a:rPr>
              <a:t>分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53515" y="4053205"/>
            <a:ext cx="67189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400" b="1">
                <a:solidFill>
                  <a:schemeClr val="bg1"/>
                </a:solidFill>
              </a:rPr>
              <a:t>一等北京市基准分数线：</a:t>
            </a:r>
            <a:r>
              <a:rPr lang="en-US" altLang="zh-CN" sz="2400" b="1">
                <a:solidFill>
                  <a:schemeClr val="bg1"/>
                </a:solidFill>
              </a:rPr>
              <a:t>195</a:t>
            </a:r>
            <a:r>
              <a:rPr lang="zh-CN" altLang="en-US" sz="2400" b="1">
                <a:solidFill>
                  <a:schemeClr val="bg1"/>
                </a:solidFill>
              </a:rPr>
              <a:t>分</a:t>
            </a:r>
            <a:endParaRPr lang="en-US" altLang="zh-CN" sz="2400" b="1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400" b="1">
                <a:solidFill>
                  <a:schemeClr val="bg1"/>
                </a:solidFill>
              </a:rPr>
              <a:t>二等北京市基准分数线：</a:t>
            </a:r>
            <a:r>
              <a:rPr lang="en-US" altLang="zh-CN" sz="2400" b="1">
                <a:solidFill>
                  <a:schemeClr val="bg1"/>
                </a:solidFill>
              </a:rPr>
              <a:t>100</a:t>
            </a:r>
            <a:r>
              <a:rPr lang="zh-CN" altLang="en-US" sz="2400" b="1">
                <a:solidFill>
                  <a:schemeClr val="bg1"/>
                </a:solidFill>
              </a:rPr>
              <a:t>分</a:t>
            </a:r>
            <a:endParaRPr lang="en-US" altLang="zh-CN" sz="2400" b="1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400" b="1">
                <a:solidFill>
                  <a:schemeClr val="bg1"/>
                </a:solidFill>
              </a:rPr>
              <a:t>三等北京市基准分数线：</a:t>
            </a:r>
            <a:r>
              <a:rPr lang="en-US" altLang="zh-CN" sz="2400" b="1">
                <a:solidFill>
                  <a:schemeClr val="bg1"/>
                </a:solidFill>
              </a:rPr>
              <a:t>60</a:t>
            </a:r>
            <a:r>
              <a:rPr lang="zh-CN" altLang="en-US" sz="2400" b="1">
                <a:solidFill>
                  <a:schemeClr val="bg1"/>
                </a:solidFill>
              </a:rPr>
              <a:t>分</a:t>
            </a:r>
            <a:endParaRPr lang="zh-CN" altLang="en-US" sz="24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910590" y="840740"/>
            <a:ext cx="40792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bg1"/>
                </a:solidFill>
              </a:rPr>
              <a:t>学习编程的要求：</a:t>
            </a:r>
            <a:endParaRPr lang="zh-CN" altLang="en-US" sz="3600" b="1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96645" y="1922145"/>
            <a:ext cx="519239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奥数？</a:t>
            </a:r>
            <a:endParaRPr lang="zh-CN" altLang="en-US" sz="3200" b="1">
              <a:solidFill>
                <a:schemeClr val="bg1"/>
              </a:solidFill>
            </a:endParaRPr>
          </a:p>
          <a:p>
            <a:r>
              <a:rPr lang="zh-CN" altLang="en-US" sz="3200" b="1">
                <a:solidFill>
                  <a:schemeClr val="bg1"/>
                </a:solidFill>
              </a:rPr>
              <a:t>其他奥赛？</a:t>
            </a:r>
            <a:endParaRPr lang="zh-CN" altLang="en-US" sz="3200" b="1">
              <a:solidFill>
                <a:schemeClr val="bg1"/>
              </a:solidFill>
            </a:endParaRPr>
          </a:p>
          <a:p>
            <a:r>
              <a:rPr lang="zh-CN" altLang="en-US" sz="3200" b="1">
                <a:solidFill>
                  <a:schemeClr val="bg1"/>
                </a:solidFill>
              </a:rPr>
              <a:t>英语？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96645" y="3895725"/>
            <a:ext cx="3266440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b="1">
                <a:solidFill>
                  <a:schemeClr val="bg1"/>
                </a:solidFill>
                <a:sym typeface="+mn-ea"/>
              </a:rPr>
              <a:t>笔记！！！</a:t>
            </a:r>
            <a:endParaRPr lang="zh-CN" altLang="en-US" sz="3200" b="1">
              <a:solidFill>
                <a:schemeClr val="bg1"/>
              </a:solidFill>
            </a:endParaRPr>
          </a:p>
          <a:p>
            <a:r>
              <a:rPr lang="zh-CN" altLang="en-US" sz="3200" b="1">
                <a:solidFill>
                  <a:schemeClr val="bg1"/>
                </a:solidFill>
                <a:sym typeface="+mn-ea"/>
              </a:rPr>
              <a:t>自控力！！！</a:t>
            </a:r>
            <a:endParaRPr lang="zh-CN" altLang="en-US" sz="3200" b="1">
              <a:solidFill>
                <a:schemeClr val="bg1"/>
              </a:solidFill>
            </a:endParaRPr>
          </a:p>
          <a:p>
            <a:r>
              <a:rPr lang="zh-CN" altLang="en-US" sz="3200" b="1">
                <a:solidFill>
                  <a:schemeClr val="bg1"/>
                </a:solidFill>
                <a:sym typeface="+mn-ea"/>
              </a:rPr>
              <a:t>努力！！！</a:t>
            </a:r>
            <a:endParaRPr lang="zh-CN" altLang="en-US" sz="3200" b="1">
              <a:solidFill>
                <a:schemeClr val="bg1"/>
              </a:solidFill>
            </a:endParaRPr>
          </a:p>
          <a:p>
            <a:r>
              <a:rPr lang="zh-CN" altLang="en-US" sz="3200" b="1">
                <a:solidFill>
                  <a:schemeClr val="bg1"/>
                </a:solidFill>
                <a:sym typeface="+mn-ea"/>
              </a:rPr>
              <a:t>动手！！！</a:t>
            </a:r>
            <a:endParaRPr lang="zh-CN" altLang="en-US"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5" name="文本框 64"/>
          <p:cNvSpPr txBox="1"/>
          <p:nvPr>
            <p:custDataLst>
              <p:tags r:id="rId1"/>
            </p:custDataLst>
          </p:nvPr>
        </p:nvSpPr>
        <p:spPr bwMode="auto">
          <a:xfrm>
            <a:off x="4950365" y="65570"/>
            <a:ext cx="2494490" cy="400107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 lnSpcReduction="10000"/>
          </a:bodyPr>
          <a:p>
            <a:pPr algn="ctr" latinLnBrk="0">
              <a:lnSpc>
                <a:spcPct val="120000"/>
              </a:lnSpc>
            </a:pPr>
            <a:r>
              <a:rPr lang="zh-CN" altLang="en-US" sz="2000" b="1" spc="300" dirty="0">
                <a:solidFill>
                  <a:srgbClr val="1F74AD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添加标题</a:t>
            </a:r>
            <a:endParaRPr lang="zh-CN" altLang="en-US" sz="2000" b="1" spc="300" dirty="0">
              <a:solidFill>
                <a:srgbClr val="1F74AD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1" name="任意多边形: 形状 60"/>
          <p:cNvSpPr/>
          <p:nvPr>
            <p:custDataLst>
              <p:tags r:id="rId2"/>
            </p:custDataLst>
          </p:nvPr>
        </p:nvSpPr>
        <p:spPr>
          <a:xfrm>
            <a:off x="4544167" y="1264029"/>
            <a:ext cx="3262491" cy="1833188"/>
          </a:xfrm>
          <a:custGeom>
            <a:avLst/>
            <a:gdLst>
              <a:gd name="connsiteX0" fmla="*/ 1666167 w 3531273"/>
              <a:gd name="connsiteY0" fmla="*/ 0 h 1984216"/>
              <a:gd name="connsiteX1" fmla="*/ 1817827 w 3531273"/>
              <a:gd name="connsiteY1" fmla="*/ 0 h 1984216"/>
              <a:gd name="connsiteX2" fmla="*/ 1817827 w 3531273"/>
              <a:gd name="connsiteY2" fmla="*/ 242 h 1984216"/>
              <a:gd name="connsiteX3" fmla="*/ 1976618 w 3531273"/>
              <a:gd name="connsiteY3" fmla="*/ 8260 h 1984216"/>
              <a:gd name="connsiteX4" fmla="*/ 3481449 w 3531273"/>
              <a:gd name="connsiteY4" fmla="*/ 910217 h 1984216"/>
              <a:gd name="connsiteX5" fmla="*/ 3531273 w 3531273"/>
              <a:gd name="connsiteY5" fmla="*/ 992229 h 1984216"/>
              <a:gd name="connsiteX6" fmla="*/ 1813100 w 3531273"/>
              <a:gd name="connsiteY6" fmla="*/ 1984216 h 1984216"/>
              <a:gd name="connsiteX7" fmla="*/ 1813100 w 3531273"/>
              <a:gd name="connsiteY7" fmla="*/ 1981264 h 1984216"/>
              <a:gd name="connsiteX8" fmla="*/ 1716848 w 3531273"/>
              <a:gd name="connsiteY8" fmla="*/ 1981264 h 1984216"/>
              <a:gd name="connsiteX9" fmla="*/ 1716848 w 3531273"/>
              <a:gd name="connsiteY9" fmla="*/ 1981266 h 1984216"/>
              <a:gd name="connsiteX10" fmla="*/ 1716845 w 3531273"/>
              <a:gd name="connsiteY10" fmla="*/ 1981264 h 1984216"/>
              <a:gd name="connsiteX11" fmla="*/ 1666167 w 3531273"/>
              <a:gd name="connsiteY11" fmla="*/ 1981264 h 1984216"/>
              <a:gd name="connsiteX12" fmla="*/ 1666167 w 3531273"/>
              <a:gd name="connsiteY12" fmla="*/ 1952005 h 1984216"/>
              <a:gd name="connsiteX13" fmla="*/ 0 w 3531273"/>
              <a:gd name="connsiteY13" fmla="*/ 990043 h 1984216"/>
              <a:gd name="connsiteX14" fmla="*/ 48497 w 3531273"/>
              <a:gd name="connsiteY14" fmla="*/ 910216 h 1984216"/>
              <a:gd name="connsiteX15" fmla="*/ 1553328 w 3531273"/>
              <a:gd name="connsiteY15" fmla="*/ 8259 h 1984216"/>
              <a:gd name="connsiteX16" fmla="*/ 1666167 w 3531273"/>
              <a:gd name="connsiteY16" fmla="*/ 2561 h 198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31273" h="1984216">
                <a:moveTo>
                  <a:pt x="1666167" y="0"/>
                </a:moveTo>
                <a:lnTo>
                  <a:pt x="1817827" y="0"/>
                </a:lnTo>
                <a:lnTo>
                  <a:pt x="1817827" y="242"/>
                </a:lnTo>
                <a:lnTo>
                  <a:pt x="1976618" y="8260"/>
                </a:lnTo>
                <a:cubicBezTo>
                  <a:pt x="2602905" y="71863"/>
                  <a:pt x="3146655" y="414655"/>
                  <a:pt x="3481449" y="910217"/>
                </a:cubicBezTo>
                <a:lnTo>
                  <a:pt x="3531273" y="992229"/>
                </a:lnTo>
                <a:lnTo>
                  <a:pt x="1813100" y="1984216"/>
                </a:lnTo>
                <a:lnTo>
                  <a:pt x="1813100" y="1981264"/>
                </a:lnTo>
                <a:lnTo>
                  <a:pt x="1716848" y="1981264"/>
                </a:lnTo>
                <a:lnTo>
                  <a:pt x="1716848" y="1981266"/>
                </a:lnTo>
                <a:lnTo>
                  <a:pt x="1716845" y="1981264"/>
                </a:lnTo>
                <a:lnTo>
                  <a:pt x="1666167" y="1981264"/>
                </a:lnTo>
                <a:lnTo>
                  <a:pt x="1666167" y="1952005"/>
                </a:lnTo>
                <a:lnTo>
                  <a:pt x="0" y="990043"/>
                </a:lnTo>
                <a:lnTo>
                  <a:pt x="48497" y="910216"/>
                </a:lnTo>
                <a:cubicBezTo>
                  <a:pt x="383291" y="414654"/>
                  <a:pt x="927041" y="71862"/>
                  <a:pt x="1553328" y="8259"/>
                </a:cubicBezTo>
                <a:lnTo>
                  <a:pt x="1666167" y="256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任意多边形: 形状 62"/>
          <p:cNvSpPr/>
          <p:nvPr>
            <p:custDataLst>
              <p:tags r:id="rId3"/>
            </p:custDataLst>
          </p:nvPr>
        </p:nvSpPr>
        <p:spPr>
          <a:xfrm>
            <a:off x="6206231" y="2256752"/>
            <a:ext cx="1881011" cy="2827675"/>
          </a:xfrm>
          <a:custGeom>
            <a:avLst/>
            <a:gdLst>
              <a:gd name="connsiteX0" fmla="*/ 1782266 w 2035979"/>
              <a:gd name="connsiteY0" fmla="*/ 0 h 3060634"/>
              <a:gd name="connsiteX1" fmla="*/ 1786141 w 2035979"/>
              <a:gd name="connsiteY1" fmla="*/ 6378 h 3060634"/>
              <a:gd name="connsiteX2" fmla="*/ 2035979 w 2035979"/>
              <a:gd name="connsiteY2" fmla="*/ 993063 h 3060634"/>
              <a:gd name="connsiteX3" fmla="*/ 1892397 w 2035979"/>
              <a:gd name="connsiteY3" fmla="*/ 1752080 h 3060634"/>
              <a:gd name="connsiteX4" fmla="*/ 1792781 w 2035979"/>
              <a:gd name="connsiteY4" fmla="*/ 1965523 h 3060634"/>
              <a:gd name="connsiteX5" fmla="*/ 1798510 w 2035979"/>
              <a:gd name="connsiteY5" fmla="*/ 1968769 h 3060634"/>
              <a:gd name="connsiteX6" fmla="*/ 1723739 w 2035979"/>
              <a:gd name="connsiteY6" fmla="*/ 2100716 h 3060634"/>
              <a:gd name="connsiteX7" fmla="*/ 1721160 w 2035979"/>
              <a:gd name="connsiteY7" fmla="*/ 2099255 h 3060634"/>
              <a:gd name="connsiteX8" fmla="*/ 1690075 w 2035979"/>
              <a:gd name="connsiteY8" fmla="*/ 2150420 h 3060634"/>
              <a:gd name="connsiteX9" fmla="*/ 185244 w 2035979"/>
              <a:gd name="connsiteY9" fmla="*/ 3052377 h 3060634"/>
              <a:gd name="connsiteX10" fmla="*/ 21726 w 2035979"/>
              <a:gd name="connsiteY10" fmla="*/ 3060634 h 3060634"/>
              <a:gd name="connsiteX11" fmla="*/ 21726 w 2035979"/>
              <a:gd name="connsiteY11" fmla="*/ 1136229 h 3060634"/>
              <a:gd name="connsiteX12" fmla="*/ 0 w 2035979"/>
              <a:gd name="connsiteY12" fmla="*/ 1123917 h 3060634"/>
              <a:gd name="connsiteX13" fmla="*/ 21726 w 2035979"/>
              <a:gd name="connsiteY13" fmla="*/ 1085579 h 3060634"/>
              <a:gd name="connsiteX14" fmla="*/ 21726 w 2035979"/>
              <a:gd name="connsiteY14" fmla="*/ 1073471 h 3060634"/>
              <a:gd name="connsiteX15" fmla="*/ 26896 w 2035979"/>
              <a:gd name="connsiteY15" fmla="*/ 1076456 h 3060634"/>
              <a:gd name="connsiteX16" fmla="*/ 72473 w 2035979"/>
              <a:gd name="connsiteY16" fmla="*/ 996026 h 3060634"/>
              <a:gd name="connsiteX17" fmla="*/ 64786 w 2035979"/>
              <a:gd name="connsiteY17" fmla="*/ 991588 h 3060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035979" h="3060634">
                <a:moveTo>
                  <a:pt x="1782266" y="0"/>
                </a:moveTo>
                <a:lnTo>
                  <a:pt x="1786141" y="6378"/>
                </a:lnTo>
                <a:cubicBezTo>
                  <a:pt x="1945474" y="299683"/>
                  <a:pt x="2035979" y="635804"/>
                  <a:pt x="2035979" y="993063"/>
                </a:cubicBezTo>
                <a:cubicBezTo>
                  <a:pt x="2035979" y="1261007"/>
                  <a:pt x="1985070" y="1517062"/>
                  <a:pt x="1892397" y="1752080"/>
                </a:cubicBezTo>
                <a:lnTo>
                  <a:pt x="1792781" y="1965523"/>
                </a:lnTo>
                <a:lnTo>
                  <a:pt x="1798510" y="1968769"/>
                </a:lnTo>
                <a:lnTo>
                  <a:pt x="1723739" y="2100716"/>
                </a:lnTo>
                <a:lnTo>
                  <a:pt x="1721160" y="2099255"/>
                </a:lnTo>
                <a:lnTo>
                  <a:pt x="1690075" y="2150420"/>
                </a:lnTo>
                <a:cubicBezTo>
                  <a:pt x="1355281" y="2645982"/>
                  <a:pt x="811531" y="2988774"/>
                  <a:pt x="185244" y="3052377"/>
                </a:cubicBezTo>
                <a:lnTo>
                  <a:pt x="21726" y="3060634"/>
                </a:lnTo>
                <a:lnTo>
                  <a:pt x="21726" y="1136229"/>
                </a:lnTo>
                <a:lnTo>
                  <a:pt x="0" y="1123917"/>
                </a:lnTo>
                <a:lnTo>
                  <a:pt x="21726" y="1085579"/>
                </a:lnTo>
                <a:lnTo>
                  <a:pt x="21726" y="1073471"/>
                </a:lnTo>
                <a:lnTo>
                  <a:pt x="26896" y="1076456"/>
                </a:lnTo>
                <a:lnTo>
                  <a:pt x="72473" y="996026"/>
                </a:lnTo>
                <a:lnTo>
                  <a:pt x="64786" y="99158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" name="任意多边形: 形状 63"/>
          <p:cNvSpPr/>
          <p:nvPr>
            <p:custDataLst>
              <p:tags r:id="rId4"/>
            </p:custDataLst>
          </p:nvPr>
        </p:nvSpPr>
        <p:spPr>
          <a:xfrm rot="14420346">
            <a:off x="3679968" y="2750640"/>
            <a:ext cx="3266712" cy="1838837"/>
          </a:xfrm>
          <a:custGeom>
            <a:avLst/>
            <a:gdLst>
              <a:gd name="connsiteX0" fmla="*/ 3535841 w 3535841"/>
              <a:gd name="connsiteY0" fmla="*/ 986389 h 1990330"/>
              <a:gd name="connsiteX1" fmla="*/ 1820489 w 3535841"/>
              <a:gd name="connsiteY1" fmla="*/ 1990330 h 1990330"/>
              <a:gd name="connsiteX2" fmla="*/ 1820435 w 3535841"/>
              <a:gd name="connsiteY2" fmla="*/ 1981264 h 1990330"/>
              <a:gd name="connsiteX3" fmla="*/ 1724182 w 3535841"/>
              <a:gd name="connsiteY3" fmla="*/ 1981264 h 1990330"/>
              <a:gd name="connsiteX4" fmla="*/ 1724221 w 3535841"/>
              <a:gd name="connsiteY4" fmla="*/ 1987950 h 1990330"/>
              <a:gd name="connsiteX5" fmla="*/ 1712480 w 3535841"/>
              <a:gd name="connsiteY5" fmla="*/ 1981264 h 1990330"/>
              <a:gd name="connsiteX6" fmla="*/ 1669041 w 3535841"/>
              <a:gd name="connsiteY6" fmla="*/ 1981264 h 1990330"/>
              <a:gd name="connsiteX7" fmla="*/ 1669041 w 3535841"/>
              <a:gd name="connsiteY7" fmla="*/ 1956526 h 1990330"/>
              <a:gd name="connsiteX8" fmla="*/ 0 w 3535841"/>
              <a:gd name="connsiteY8" fmla="*/ 1006031 h 1990330"/>
              <a:gd name="connsiteX9" fmla="*/ 88096 w 3535841"/>
              <a:gd name="connsiteY9" fmla="*/ 868023 h 1990330"/>
              <a:gd name="connsiteX10" fmla="*/ 1616558 w 3535841"/>
              <a:gd name="connsiteY10" fmla="*/ 6719 h 1990330"/>
              <a:gd name="connsiteX11" fmla="*/ 1669041 w 3535841"/>
              <a:gd name="connsiteY11" fmla="*/ 5235 h 1990330"/>
              <a:gd name="connsiteX12" fmla="*/ 1669041 w 3535841"/>
              <a:gd name="connsiteY12" fmla="*/ 0 h 1990330"/>
              <a:gd name="connsiteX13" fmla="*/ 1820701 w 3535841"/>
              <a:gd name="connsiteY13" fmla="*/ 0 h 1990330"/>
              <a:gd name="connsiteX14" fmla="*/ 1820701 w 3535841"/>
              <a:gd name="connsiteY14" fmla="*/ 1445 h 1990330"/>
              <a:gd name="connsiteX15" fmla="*/ 2066596 w 3535841"/>
              <a:gd name="connsiteY15" fmla="*/ 21410 h 1990330"/>
              <a:gd name="connsiteX16" fmla="*/ 2797212 w 3535841"/>
              <a:gd name="connsiteY16" fmla="*/ 272253 h 1990330"/>
              <a:gd name="connsiteX17" fmla="*/ 3530975 w 3535841"/>
              <a:gd name="connsiteY17" fmla="*/ 977631 h 199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535841" h="1990330">
                <a:moveTo>
                  <a:pt x="3535841" y="986389"/>
                </a:moveTo>
                <a:lnTo>
                  <a:pt x="1820489" y="1990330"/>
                </a:lnTo>
                <a:lnTo>
                  <a:pt x="1820435" y="1981264"/>
                </a:lnTo>
                <a:lnTo>
                  <a:pt x="1724182" y="1981264"/>
                </a:lnTo>
                <a:lnTo>
                  <a:pt x="1724221" y="1987950"/>
                </a:lnTo>
                <a:lnTo>
                  <a:pt x="1712480" y="1981264"/>
                </a:lnTo>
                <a:lnTo>
                  <a:pt x="1669041" y="1981264"/>
                </a:lnTo>
                <a:lnTo>
                  <a:pt x="1669041" y="1956526"/>
                </a:lnTo>
                <a:lnTo>
                  <a:pt x="0" y="1006031"/>
                </a:lnTo>
                <a:lnTo>
                  <a:pt x="88096" y="868023"/>
                </a:lnTo>
                <a:cubicBezTo>
                  <a:pt x="453293" y="355274"/>
                  <a:pt x="1020252" y="52408"/>
                  <a:pt x="1616558" y="6719"/>
                </a:cubicBezTo>
                <a:lnTo>
                  <a:pt x="1669041" y="5235"/>
                </a:lnTo>
                <a:lnTo>
                  <a:pt x="1669041" y="0"/>
                </a:lnTo>
                <a:lnTo>
                  <a:pt x="1820701" y="0"/>
                </a:lnTo>
                <a:lnTo>
                  <a:pt x="1820701" y="1445"/>
                </a:lnTo>
                <a:lnTo>
                  <a:pt x="2066596" y="21410"/>
                </a:lnTo>
                <a:cubicBezTo>
                  <a:pt x="2316680" y="57182"/>
                  <a:pt x="2564377" y="139657"/>
                  <a:pt x="2797212" y="272253"/>
                </a:cubicBezTo>
                <a:cubicBezTo>
                  <a:pt x="3107659" y="449048"/>
                  <a:pt x="3354950" y="694029"/>
                  <a:pt x="3530975" y="977631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椭圆 53"/>
          <p:cNvSpPr/>
          <p:nvPr>
            <p:custDataLst>
              <p:tags r:id="rId5"/>
            </p:custDataLst>
          </p:nvPr>
        </p:nvSpPr>
        <p:spPr bwMode="auto">
          <a:xfrm>
            <a:off x="5794089" y="2786212"/>
            <a:ext cx="761423" cy="776034"/>
          </a:xfrm>
          <a:prstGeom prst="ellipse">
            <a:avLst/>
          </a:prstGeom>
          <a:solidFill>
            <a:sysClr val="window" lastClr="FFFFFF">
              <a:lumMod val="85000"/>
            </a:sysClr>
          </a:solidFill>
          <a:ln w="57150">
            <a:solidFill>
              <a:sysClr val="window" lastClr="FFFFFF"/>
            </a:solidFill>
          </a:ln>
        </p:spPr>
        <p:style>
          <a:lnRef idx="2">
            <a:srgbClr val="000000"/>
          </a:lnRef>
          <a:fillRef idx="1">
            <a:sysClr val="window" lastClr="FFFFFF"/>
          </a:fillRef>
          <a:effectRef idx="0">
            <a:srgbClr val="000000"/>
          </a:effectRef>
          <a:fontRef idx="minor">
            <a:srgbClr val="000000"/>
          </a:fontRef>
        </p:style>
        <p:txBody>
          <a:bodyPr lIns="90000" tIns="46800" rIns="90000" bIns="46800" rtlCol="0" anchor="ctr"/>
          <a:p>
            <a:pPr algn="ctr">
              <a:lnSpc>
                <a:spcPct val="120000"/>
              </a:lnSpc>
            </a:pPr>
            <a:endParaRPr lang="zh-CN" altLang="en-US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" name="矩形 70"/>
          <p:cNvSpPr/>
          <p:nvPr>
            <p:custDataLst>
              <p:tags r:id="rId6"/>
            </p:custDataLst>
          </p:nvPr>
        </p:nvSpPr>
        <p:spPr bwMode="auto">
          <a:xfrm>
            <a:off x="5267293" y="1701046"/>
            <a:ext cx="2005228" cy="770881"/>
          </a:xfrm>
          <a:prstGeom prst="rect">
            <a:avLst/>
          </a:prstGeom>
          <a:noFill/>
          <a:ln>
            <a:noFill/>
          </a:ln>
        </p:spPr>
        <p:txBody>
          <a:bodyPr wrap="none" lIns="90000" tIns="46800" rIns="90000" bIns="46800" anchor="ctr">
            <a:normAutofit fontScale="90000"/>
          </a:bodyPr>
          <a:p>
            <a:pPr marL="19685" algn="ctr">
              <a:lnSpc>
                <a:spcPct val="120000"/>
              </a:lnSpc>
            </a:pPr>
            <a:r>
              <a:rPr lang="zh-CN" altLang="en-US" sz="2000" b="1" spc="300" dirty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概念、知识点、范例</a:t>
            </a:r>
            <a:endParaRPr lang="zh-CN" altLang="en-US" sz="2000" b="1" spc="300" dirty="0">
              <a:solidFill>
                <a:sysClr val="window" lastClr="FFFFFF"/>
              </a:solidFill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  <a:p>
            <a:pPr marL="19685" algn="ctr">
              <a:lnSpc>
                <a:spcPct val="120000"/>
              </a:lnSpc>
            </a:pPr>
            <a:r>
              <a:rPr lang="zh-CN" altLang="en-US" sz="2000" b="1" spc="300" dirty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（笔记）</a:t>
            </a:r>
            <a:endParaRPr lang="zh-CN" altLang="en-US" sz="2000" b="1" spc="300" dirty="0">
              <a:solidFill>
                <a:sysClr val="window" lastClr="FFFFFF"/>
              </a:solidFill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2" name="矩形 71"/>
          <p:cNvSpPr/>
          <p:nvPr>
            <p:custDataLst>
              <p:tags r:id="rId7"/>
            </p:custDataLst>
          </p:nvPr>
        </p:nvSpPr>
        <p:spPr bwMode="auto">
          <a:xfrm>
            <a:off x="6319520" y="3449955"/>
            <a:ext cx="1654175" cy="803910"/>
          </a:xfrm>
          <a:prstGeom prst="rect">
            <a:avLst/>
          </a:prstGeom>
          <a:noFill/>
          <a:ln>
            <a:noFill/>
          </a:ln>
        </p:spPr>
        <p:txBody>
          <a:bodyPr wrap="none" lIns="90000" tIns="46800" rIns="90000" bIns="46800" anchor="ctr">
            <a:normAutofit fontScale="90000"/>
          </a:bodyPr>
          <a:p>
            <a:pPr marL="19685" algn="ctr">
              <a:lnSpc>
                <a:spcPct val="120000"/>
              </a:lnSpc>
            </a:pPr>
            <a:r>
              <a:rPr lang="zh-CN" altLang="en-US" sz="2000" b="1" spc="300" dirty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例题、习题</a:t>
            </a:r>
            <a:endParaRPr lang="zh-CN" altLang="en-US" sz="2000" b="1" spc="300" dirty="0">
              <a:solidFill>
                <a:sysClr val="window" lastClr="FFFFFF"/>
              </a:solidFill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  <a:p>
            <a:pPr marL="19685" algn="ctr">
              <a:lnSpc>
                <a:spcPct val="120000"/>
              </a:lnSpc>
            </a:pPr>
            <a:r>
              <a:rPr lang="zh-CN" altLang="en-US" sz="2000" b="1" spc="300" dirty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（上机）</a:t>
            </a:r>
            <a:endParaRPr lang="zh-CN" altLang="en-US" sz="2000" b="1" spc="300" dirty="0">
              <a:solidFill>
                <a:sysClr val="window" lastClr="FFFFFF"/>
              </a:solidFill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3" name="矩形 72"/>
          <p:cNvSpPr/>
          <p:nvPr>
            <p:custDataLst>
              <p:tags r:id="rId8"/>
            </p:custDataLst>
          </p:nvPr>
        </p:nvSpPr>
        <p:spPr bwMode="auto">
          <a:xfrm>
            <a:off x="4427855" y="3346450"/>
            <a:ext cx="1365885" cy="908050"/>
          </a:xfrm>
          <a:prstGeom prst="rect">
            <a:avLst/>
          </a:prstGeom>
          <a:noFill/>
          <a:ln>
            <a:noFill/>
          </a:ln>
        </p:spPr>
        <p:txBody>
          <a:bodyPr wrap="none" lIns="90000" tIns="46800" rIns="90000" bIns="46800" anchor="ctr">
            <a:normAutofit/>
          </a:bodyPr>
          <a:p>
            <a:pPr marL="19685" algn="ctr">
              <a:lnSpc>
                <a:spcPct val="120000"/>
              </a:lnSpc>
            </a:pPr>
            <a:r>
              <a:rPr lang="zh-CN" altLang="en-US" sz="2000" b="1" spc="300" dirty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回顾、测试</a:t>
            </a:r>
            <a:endParaRPr lang="zh-CN" altLang="en-US" sz="2000" b="1" spc="300" dirty="0">
              <a:solidFill>
                <a:sysClr val="window" lastClr="FFFFFF"/>
              </a:solidFill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  <a:p>
            <a:pPr marL="19685" algn="ctr">
              <a:lnSpc>
                <a:spcPct val="120000"/>
              </a:lnSpc>
            </a:pPr>
            <a:r>
              <a:rPr lang="zh-CN" altLang="en-US" sz="2000" b="1" spc="300" dirty="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（考试）</a:t>
            </a:r>
            <a:endParaRPr lang="zh-CN" altLang="en-US" sz="2000" b="1" spc="300" dirty="0">
              <a:solidFill>
                <a:sysClr val="window" lastClr="FFFFFF"/>
              </a:solidFill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51535" y="855345"/>
            <a:ext cx="19837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  <a:latin typeface="+mj-ea"/>
                <a:ea typeface="+mj-ea"/>
              </a:rPr>
              <a:t>学习方法</a:t>
            </a:r>
            <a:endParaRPr lang="zh-CN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54000" y="593090"/>
            <a:ext cx="50685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为什么要学信息学奥赛？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14410" y="3942080"/>
            <a:ext cx="3469640" cy="23907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4000" y="1856740"/>
            <a:ext cx="341503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bg1"/>
                </a:solidFill>
              </a:rPr>
              <a:t>AI</a:t>
            </a:r>
            <a:r>
              <a:rPr lang="zh-CN" altLang="en-US" sz="3200" b="1">
                <a:solidFill>
                  <a:schemeClr val="bg1"/>
                </a:solidFill>
              </a:rPr>
              <a:t>时代的到来</a:t>
            </a:r>
            <a:endParaRPr lang="zh-CN" altLang="en-US" sz="3200" b="1">
              <a:solidFill>
                <a:schemeClr val="bg1"/>
              </a:solidFill>
            </a:endParaRPr>
          </a:p>
          <a:p>
            <a:r>
              <a:rPr lang="zh-CN" altLang="en-US" sz="2400" b="1">
                <a:solidFill>
                  <a:schemeClr val="bg1"/>
                </a:solidFill>
                <a:sym typeface="+mn-ea"/>
              </a:rPr>
              <a:t>机器学习</a:t>
            </a:r>
            <a:r>
              <a:rPr lang="en-US" altLang="zh-CN" sz="2400" b="1">
                <a:solidFill>
                  <a:schemeClr val="bg1"/>
                </a:solidFill>
                <a:sym typeface="+mn-ea"/>
              </a:rPr>
              <a:t>...</a:t>
            </a:r>
            <a:endParaRPr lang="en-US" altLang="zh-CN" sz="2400" b="1">
              <a:solidFill>
                <a:schemeClr val="bg1"/>
              </a:solidFill>
              <a:sym typeface="+mn-ea"/>
            </a:endParaRPr>
          </a:p>
          <a:p>
            <a:r>
              <a:rPr lang="zh-CN" altLang="en-US" sz="2400" b="1">
                <a:solidFill>
                  <a:schemeClr val="bg1"/>
                </a:solidFill>
              </a:rPr>
              <a:t>深度学习</a:t>
            </a:r>
            <a:r>
              <a:rPr lang="en-US" altLang="zh-CN" sz="2400" b="1">
                <a:solidFill>
                  <a:schemeClr val="bg1"/>
                </a:solidFill>
              </a:rPr>
              <a:t>...</a:t>
            </a:r>
            <a:endParaRPr lang="en-US" altLang="zh-CN" sz="2400" b="1">
              <a:solidFill>
                <a:schemeClr val="bg1"/>
              </a:solidFill>
            </a:endParaRPr>
          </a:p>
          <a:p>
            <a:r>
              <a:rPr lang="zh-CN" altLang="en-US" sz="2400" b="1">
                <a:solidFill>
                  <a:schemeClr val="bg1"/>
                </a:solidFill>
              </a:rPr>
              <a:t>自然语言处理</a:t>
            </a:r>
            <a:r>
              <a:rPr lang="en-US" altLang="zh-CN" sz="2400" b="1">
                <a:solidFill>
                  <a:schemeClr val="bg1"/>
                </a:solidFill>
              </a:rPr>
              <a:t>...</a:t>
            </a:r>
            <a:endParaRPr lang="en-US" altLang="zh-CN" sz="2400" b="1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1290" y="3763645"/>
            <a:ext cx="489839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3200" b="1">
              <a:solidFill>
                <a:schemeClr val="bg1"/>
              </a:solidFill>
            </a:endParaRPr>
          </a:p>
          <a:p>
            <a:r>
              <a:rPr lang="zh-CN" altLang="en-US" sz="3200" b="1">
                <a:solidFill>
                  <a:schemeClr val="bg1"/>
                </a:solidFill>
              </a:rPr>
              <a:t>大量的工作被取代</a:t>
            </a:r>
            <a:endParaRPr lang="zh-CN" altLang="en-US" sz="3200" b="1">
              <a:solidFill>
                <a:schemeClr val="bg1"/>
              </a:solidFill>
            </a:endParaRPr>
          </a:p>
          <a:p>
            <a:r>
              <a:rPr lang="zh-CN" altLang="en-US" sz="3200" b="1">
                <a:solidFill>
                  <a:schemeClr val="bg1"/>
                </a:solidFill>
              </a:rPr>
              <a:t>大量的人工智能设备需要被管理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660" y="3942080"/>
            <a:ext cx="3622040" cy="24174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280" y="1271905"/>
            <a:ext cx="3647440" cy="22764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350" y="1262380"/>
            <a:ext cx="4200525" cy="228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207770" y="993775"/>
            <a:ext cx="36709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编程语言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702685" y="3656965"/>
            <a:ext cx="3112770" cy="31127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14345" r="12225" b="-780"/>
          <a:stretch>
            <a:fillRect/>
          </a:stretch>
        </p:blipFill>
        <p:spPr>
          <a:xfrm>
            <a:off x="7708900" y="4464685"/>
            <a:ext cx="1922780" cy="17595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30147" t="27814" r="28973" b="17257"/>
          <a:stretch>
            <a:fillRect/>
          </a:stretch>
        </p:blipFill>
        <p:spPr>
          <a:xfrm>
            <a:off x="650875" y="4464685"/>
            <a:ext cx="2087245" cy="17684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842635" y="0"/>
            <a:ext cx="6349365" cy="36537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826135" y="386080"/>
            <a:ext cx="43554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第一行程序 </a:t>
            </a:r>
            <a:r>
              <a:rPr lang="en-US" altLang="zh-CN" sz="3200" b="1">
                <a:solidFill>
                  <a:schemeClr val="bg1"/>
                </a:solidFill>
              </a:rPr>
              <a:t>:</a:t>
            </a:r>
            <a:r>
              <a:rPr lang="en-US" altLang="zh-CN" sz="3200" b="1">
                <a:solidFill>
                  <a:schemeClr val="bg1"/>
                </a:solidFill>
              </a:rPr>
              <a:t>HelloWorld</a:t>
            </a:r>
            <a:endParaRPr lang="en-US" altLang="zh-CN" sz="3200" b="1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6135" y="1806575"/>
            <a:ext cx="7248525" cy="41344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706120" y="738505"/>
            <a:ext cx="39668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c++</a:t>
            </a:r>
            <a:r>
              <a:rPr lang="zh-CN" altLang="en-US" sz="32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程序是怎么写的？</a:t>
            </a:r>
            <a:endParaRPr lang="zh-CN" altLang="en-US" sz="3200" b="1">
              <a:solidFill>
                <a:schemeClr val="bg1"/>
              </a:solidFill>
              <a:latin typeface="+mj-ea"/>
              <a:ea typeface="+mj-ea"/>
              <a:cs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6925" y="1675130"/>
            <a:ext cx="8147685" cy="395668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840605" y="1675130"/>
            <a:ext cx="4104005" cy="1312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8725" y="1799590"/>
            <a:ext cx="10039350" cy="27152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06120" y="738505"/>
            <a:ext cx="39668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32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第一行程序变了吗</a:t>
            </a:r>
            <a:r>
              <a:rPr lang="zh-CN" altLang="en-US" sz="32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？</a:t>
            </a:r>
            <a:endParaRPr lang="zh-CN" altLang="en-US" sz="3200" b="1">
              <a:solidFill>
                <a:schemeClr val="bg1"/>
              </a:solidFill>
              <a:latin typeface="+mj-ea"/>
              <a:ea typeface="+mj-ea"/>
              <a:cs typeface="+mj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t="2011" r="30988" b="3913"/>
          <a:stretch>
            <a:fillRect/>
          </a:stretch>
        </p:blipFill>
        <p:spPr>
          <a:xfrm>
            <a:off x="234950" y="1944370"/>
            <a:ext cx="2874645" cy="26142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07365" y="777240"/>
            <a:ext cx="43173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bg1"/>
                </a:solidFill>
              </a:rPr>
              <a:t>第一次控制程序</a:t>
            </a:r>
            <a:endParaRPr lang="zh-CN" altLang="en-US" sz="3600" b="1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015" y="1944370"/>
            <a:ext cx="8211185" cy="2632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12775" y="159385"/>
            <a:ext cx="60185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32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信息学奥赛到底是什么？</a:t>
            </a:r>
            <a:endParaRPr lang="zh-CN" sz="3200" b="1">
              <a:solidFill>
                <a:schemeClr val="bg1"/>
              </a:solidFill>
              <a:latin typeface="+mj-ea"/>
              <a:ea typeface="+mj-ea"/>
              <a:cs typeface="+mj-ea"/>
            </a:endParaRPr>
          </a:p>
        </p:txBody>
      </p:sp>
      <p:pic>
        <p:nvPicPr>
          <p:cNvPr id="15" name="图片 1" descr="信息学介绍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08100" y="1265555"/>
            <a:ext cx="7175500" cy="5092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31140" y="57150"/>
            <a:ext cx="46818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定义牛肉陷饺子的数量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9150" y="965200"/>
            <a:ext cx="8229600" cy="15347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2997200"/>
            <a:ext cx="8220075" cy="29806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813435" y="821690"/>
            <a:ext cx="10097770" cy="4892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chemeClr val="bg1"/>
                </a:solidFill>
              </a:rPr>
              <a:t>C++规定标识符只能由字母、数字和下划线3种字符组成，且第一个字符必须为字母或下划线。</a:t>
            </a:r>
            <a:endParaRPr lang="zh-CN" altLang="en-US" sz="2400" b="1">
              <a:solidFill>
                <a:schemeClr val="bg1"/>
              </a:solidFill>
            </a:endParaRPr>
          </a:p>
          <a:p>
            <a:endParaRPr lang="zh-CN" altLang="en-US" sz="2400" b="1">
              <a:solidFill>
                <a:schemeClr val="bg1"/>
              </a:solidFill>
            </a:endParaRPr>
          </a:p>
          <a:p>
            <a:r>
              <a:rPr lang="zh-CN" altLang="en-US" sz="2400" b="1">
                <a:solidFill>
                  <a:schemeClr val="bg1"/>
                </a:solidFill>
              </a:rPr>
              <a:t>下面列出的是</a:t>
            </a:r>
            <a:r>
              <a:rPr lang="zh-CN" altLang="en-US" sz="2400" b="1">
                <a:solidFill>
                  <a:schemeClr val="accent4"/>
                </a:solidFill>
              </a:rPr>
              <a:t>合法</a:t>
            </a:r>
            <a:r>
              <a:rPr lang="zh-CN" altLang="en-US" sz="2400" b="1">
                <a:solidFill>
                  <a:schemeClr val="bg1"/>
                </a:solidFill>
              </a:rPr>
              <a:t>的变量名：</a:t>
            </a:r>
            <a:endParaRPr lang="zh-CN" altLang="en-US" sz="2400" b="1">
              <a:solidFill>
                <a:schemeClr val="bg1"/>
              </a:solidFill>
            </a:endParaRPr>
          </a:p>
          <a:p>
            <a:r>
              <a:rPr lang="zh-CN" altLang="en-US" sz="2400" b="1">
                <a:solidFill>
                  <a:schemeClr val="bg1"/>
                </a:solidFill>
              </a:rPr>
              <a:t>sum， average， </a:t>
            </a:r>
            <a:r>
              <a:rPr lang="en-US" altLang="zh-CN" sz="2400" b="1">
                <a:solidFill>
                  <a:schemeClr val="bg1"/>
                </a:solidFill>
              </a:rPr>
              <a:t>_</a:t>
            </a:r>
            <a:r>
              <a:rPr lang="zh-CN" altLang="en-US" sz="2400" b="1">
                <a:solidFill>
                  <a:schemeClr val="bg1"/>
                </a:solidFill>
              </a:rPr>
              <a:t>total， day， month， Student_name， tan， BASIC， li_ling</a:t>
            </a:r>
            <a:endParaRPr lang="zh-CN" altLang="en-US" sz="2400" b="1">
              <a:solidFill>
                <a:schemeClr val="bg1"/>
              </a:solidFill>
            </a:endParaRPr>
          </a:p>
          <a:p>
            <a:endParaRPr lang="zh-CN" altLang="en-US" sz="2400" b="1">
              <a:solidFill>
                <a:schemeClr val="bg1"/>
              </a:solidFill>
            </a:endParaRPr>
          </a:p>
          <a:p>
            <a:endParaRPr lang="zh-CN" altLang="en-US" sz="2400" b="1">
              <a:solidFill>
                <a:schemeClr val="bg1"/>
              </a:solidFill>
            </a:endParaRPr>
          </a:p>
          <a:p>
            <a:r>
              <a:rPr lang="zh-CN" altLang="en-US" sz="2400" b="1">
                <a:solidFill>
                  <a:schemeClr val="bg1"/>
                </a:solidFill>
              </a:rPr>
              <a:t>下面是</a:t>
            </a:r>
            <a:r>
              <a:rPr lang="zh-CN" altLang="en-US" sz="2400" b="1">
                <a:solidFill>
                  <a:schemeClr val="accent4"/>
                </a:solidFill>
              </a:rPr>
              <a:t>不合法的</a:t>
            </a:r>
            <a:r>
              <a:rPr lang="zh-CN" altLang="en-US" sz="2400" b="1">
                <a:solidFill>
                  <a:schemeClr val="bg1"/>
                </a:solidFill>
              </a:rPr>
              <a:t>变量名：</a:t>
            </a:r>
            <a:endParaRPr lang="zh-CN" altLang="en-US" sz="2400" b="1">
              <a:solidFill>
                <a:schemeClr val="bg1"/>
              </a:solidFill>
            </a:endParaRPr>
          </a:p>
          <a:p>
            <a:r>
              <a:rPr lang="zh-CN" altLang="en-US" sz="2400" b="1">
                <a:solidFill>
                  <a:schemeClr val="bg1"/>
                </a:solidFill>
              </a:rPr>
              <a:t>M.D.John， $123， #33， 3G64， Ling li， C++， Zhang-ling， U.S.A.</a:t>
            </a:r>
            <a:endParaRPr lang="zh-CN" altLang="en-US" sz="2400" b="1">
              <a:solidFill>
                <a:schemeClr val="bg1"/>
              </a:solidFill>
            </a:endParaRPr>
          </a:p>
          <a:p>
            <a:endParaRPr lang="zh-CN" altLang="en-US" sz="2400" b="1">
              <a:solidFill>
                <a:schemeClr val="bg1"/>
              </a:solidFill>
            </a:endParaRPr>
          </a:p>
          <a:p>
            <a:endParaRPr lang="zh-CN" altLang="en-US" sz="2400" b="1">
              <a:solidFill>
                <a:schemeClr val="bg1"/>
              </a:solidFill>
            </a:endParaRPr>
          </a:p>
          <a:p>
            <a:r>
              <a:rPr lang="zh-CN" altLang="en-US" sz="2400" b="1">
                <a:solidFill>
                  <a:schemeClr val="bg1"/>
                </a:solidFill>
              </a:rPr>
              <a:t>注意：在C++中，大写字母和小写字母被认为是两个不同的字符。</a:t>
            </a:r>
            <a:endParaRPr lang="zh-CN" altLang="en-US" sz="24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1365" y="4175760"/>
            <a:ext cx="8558530" cy="24606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31140" y="57150"/>
            <a:ext cx="46818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定义牛肉陷饺子的数量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365" y="1042035"/>
            <a:ext cx="10185400" cy="1853565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4912995" y="2433320"/>
            <a:ext cx="12357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2764790" y="1738630"/>
            <a:ext cx="12357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31140" y="3429000"/>
            <a:ext cx="46818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变量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13" name="六角星 12"/>
          <p:cNvSpPr/>
          <p:nvPr/>
        </p:nvSpPr>
        <p:spPr>
          <a:xfrm>
            <a:off x="3220085" y="4378960"/>
            <a:ext cx="324485" cy="247650"/>
          </a:xfrm>
          <a:prstGeom prst="star6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六角星 13"/>
          <p:cNvSpPr/>
          <p:nvPr/>
        </p:nvSpPr>
        <p:spPr>
          <a:xfrm>
            <a:off x="7581900" y="4765040"/>
            <a:ext cx="324485" cy="247650"/>
          </a:xfrm>
          <a:prstGeom prst="star6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六角星 14"/>
          <p:cNvSpPr/>
          <p:nvPr/>
        </p:nvSpPr>
        <p:spPr>
          <a:xfrm>
            <a:off x="5170805" y="4765040"/>
            <a:ext cx="324485" cy="247650"/>
          </a:xfrm>
          <a:prstGeom prst="star6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914140" y="4396740"/>
            <a:ext cx="2020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驼峰命名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  <p:bldP spid="15" grpId="0" animBg="1"/>
      <p:bldP spid="14" grpId="0" animBg="1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941705" y="747395"/>
            <a:ext cx="62884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那个熟悉的同学来了。。。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52184" b="39746"/>
          <a:stretch>
            <a:fillRect/>
          </a:stretch>
        </p:blipFill>
        <p:spPr>
          <a:xfrm>
            <a:off x="941705" y="2247265"/>
            <a:ext cx="3197225" cy="28581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240780" y="808990"/>
            <a:ext cx="17773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sym typeface="+mn-ea"/>
              </a:rPr>
              <a:t>是小明！</a:t>
            </a:r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595" y="2856865"/>
            <a:ext cx="7883525" cy="22485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09930" y="577850"/>
            <a:ext cx="89319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  <a:latin typeface="+mj-ea"/>
                <a:ea typeface="+mj-ea"/>
              </a:rPr>
              <a:t>int   </a:t>
            </a:r>
            <a:r>
              <a:rPr lang="zh-CN" altLang="en-US" sz="3600" b="1">
                <a:solidFill>
                  <a:schemeClr val="bg1"/>
                </a:solidFill>
                <a:latin typeface="+mj-ea"/>
                <a:ea typeface="+mj-ea"/>
              </a:rPr>
              <a:t>整数类型</a:t>
            </a:r>
            <a:endParaRPr lang="en-US" altLang="zh-CN" sz="3600" b="1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zh-CN" sz="3600" b="1">
                <a:solidFill>
                  <a:schemeClr val="bg1"/>
                </a:solidFill>
                <a:latin typeface="+mj-ea"/>
                <a:ea typeface="+mj-ea"/>
              </a:rPr>
              <a:t>double  </a:t>
            </a:r>
            <a:r>
              <a:rPr lang="zh-CN" altLang="en-US" sz="3600" b="1">
                <a:solidFill>
                  <a:schemeClr val="bg1"/>
                </a:solidFill>
                <a:latin typeface="+mj-ea"/>
                <a:ea typeface="+mj-ea"/>
              </a:rPr>
              <a:t>小数类型（</a:t>
            </a:r>
            <a:r>
              <a:rPr lang="zh-CN" altLang="en-US" sz="3600" b="1">
                <a:solidFill>
                  <a:schemeClr val="bg1"/>
                </a:solidFill>
                <a:latin typeface="+mj-ea"/>
                <a:ea typeface="+mj-ea"/>
              </a:rPr>
              <a:t>双精度浮点型）</a:t>
            </a:r>
            <a:endParaRPr lang="zh-CN" altLang="en-US" sz="36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2645" y="2155190"/>
            <a:ext cx="10414635" cy="35509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158240" y="670560"/>
            <a:ext cx="38011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bg1"/>
                </a:solidFill>
              </a:rPr>
              <a:t>怎么算？</a:t>
            </a:r>
            <a:endParaRPr lang="zh-CN" altLang="en-US" sz="3600" b="1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0795" y="1938020"/>
            <a:ext cx="8514080" cy="359791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09270" y="454025"/>
            <a:ext cx="5871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bg1"/>
                </a:solidFill>
              </a:rPr>
              <a:t>整数减去小数等于？</a:t>
            </a:r>
            <a:endParaRPr lang="zh-CN" altLang="en-US" sz="3600" b="1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6905" y="1334770"/>
            <a:ext cx="10277475" cy="426529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91540" y="309245"/>
            <a:ext cx="62344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  <a:latin typeface="+mj-ea"/>
                <a:ea typeface="+mj-ea"/>
              </a:rPr>
              <a:t>文件夹的建立和源文件的存储</a:t>
            </a:r>
            <a:endParaRPr lang="zh-CN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1540" y="1002665"/>
            <a:ext cx="8048625" cy="53435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6410" y="1318260"/>
            <a:ext cx="9657080" cy="49193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10210" y="334645"/>
            <a:ext cx="44380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bg1"/>
                </a:solidFill>
                <a:latin typeface="+mj-ea"/>
                <a:ea typeface="+mj-ea"/>
              </a:rPr>
              <a:t>DevC++:</a:t>
            </a:r>
            <a:r>
              <a:rPr lang="zh-CN" altLang="en-US" sz="3200" b="1">
                <a:solidFill>
                  <a:schemeClr val="bg1"/>
                </a:solidFill>
                <a:latin typeface="+mj-ea"/>
                <a:ea typeface="+mj-ea"/>
              </a:rPr>
              <a:t>集成开发环境</a:t>
            </a:r>
            <a:endParaRPr lang="zh-CN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835" y="80645"/>
            <a:ext cx="1035050" cy="109156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898525" y="666750"/>
            <a:ext cx="303530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建立文件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6880" y="666750"/>
            <a:ext cx="4638675" cy="1838325"/>
          </a:xfrm>
          <a:prstGeom prst="rect">
            <a:avLst/>
          </a:prstGeom>
        </p:spPr>
      </p:pic>
      <p:sp>
        <p:nvSpPr>
          <p:cNvPr id="9" name="燕尾形箭头 8"/>
          <p:cNvSpPr/>
          <p:nvPr/>
        </p:nvSpPr>
        <p:spPr>
          <a:xfrm rot="17580000" flipV="1">
            <a:off x="3994150" y="1593215"/>
            <a:ext cx="742950" cy="76200"/>
          </a:xfrm>
          <a:prstGeom prst="notch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185285" y="2694940"/>
            <a:ext cx="56762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latin typeface="+mj-ea"/>
                <a:ea typeface="+mj-ea"/>
                <a:cs typeface="+mj-ea"/>
              </a:rPr>
              <a:t>新建源文件  </a:t>
            </a:r>
            <a:r>
              <a:rPr lang="en-US" altLang="zh-CN" sz="2800">
                <a:solidFill>
                  <a:schemeClr val="bg1"/>
                </a:solidFill>
                <a:latin typeface="+mj-ea"/>
                <a:ea typeface="+mj-ea"/>
                <a:cs typeface="+mj-ea"/>
              </a:rPr>
              <a:t>&lt;&lt;=&gt;&gt; Ctrl + N</a:t>
            </a:r>
            <a:endParaRPr lang="en-US" altLang="zh-CN" sz="2800">
              <a:solidFill>
                <a:schemeClr val="bg1"/>
              </a:solidFill>
              <a:latin typeface="+mj-ea"/>
              <a:ea typeface="+mj-ea"/>
              <a:cs typeface="+mj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880" y="3429635"/>
            <a:ext cx="4829175" cy="30575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2198052" y="1308735"/>
          <a:ext cx="8232775" cy="4800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0"/>
                <a:gridCol w="2743835"/>
                <a:gridCol w="2745740"/>
              </a:tblGrid>
              <a:tr h="5334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赛事\活动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时间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地址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5334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NOI Online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3月27日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线上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334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NOI 2021 省选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4月10-11日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各省市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334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IOI 2021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6月20-27日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线上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334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NOI 2021 国赛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7月24-30日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浙江省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334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CSP-J/S初赛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9月18日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各省市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</a:tr>
              <a:tr h="5334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CSP-J/S复赛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10月23日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各省市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</a:tr>
              <a:tr h="5334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NOIP2021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2021年11月20日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各省市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</a:tr>
              <a:tr h="5334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IOI 2022国家集训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12月6日-11日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北京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-684530" y="295275"/>
            <a:ext cx="60185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32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信息学赛事活动表</a:t>
            </a:r>
            <a:endParaRPr lang="zh-CN" sz="3200" b="1">
              <a:solidFill>
                <a:schemeClr val="bg1"/>
              </a:solidFill>
              <a:latin typeface="+mj-ea"/>
              <a:ea typeface="+mj-ea"/>
              <a:cs typeface="+mj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17855" y="438785"/>
            <a:ext cx="8668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bg1"/>
                </a:solidFill>
              </a:rPr>
              <a:t>编辑器</a:t>
            </a:r>
            <a:endParaRPr lang="zh-CN" altLang="en-US" sz="3600" b="1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46825" y="438785"/>
            <a:ext cx="5629910" cy="354393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08610" y="1755140"/>
            <a:ext cx="82721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“”,&lt;&gt;,{}</a:t>
            </a: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等符号只需要输入前面一个，编辑器</a:t>
            </a:r>
            <a:endParaRPr lang="zh-CN" altLang="en-US" sz="2000" b="1">
              <a:solidFill>
                <a:schemeClr val="bg1"/>
              </a:solidFill>
              <a:latin typeface="+mj-ea"/>
              <a:ea typeface="+mj-ea"/>
              <a:cs typeface="+mj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自动补全后面的</a:t>
            </a:r>
            <a:endParaRPr lang="zh-CN" altLang="en-US" sz="2000" b="1">
              <a:solidFill>
                <a:schemeClr val="bg1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8610" y="2659380"/>
            <a:ext cx="82721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文件名前有</a:t>
            </a:r>
            <a:r>
              <a:rPr lang="en-US" altLang="zh-CN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[*]</a:t>
            </a: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说明未保存，编译前必须保存</a:t>
            </a:r>
            <a:endParaRPr lang="zh-CN" altLang="en-US" sz="2000" b="1">
              <a:solidFill>
                <a:schemeClr val="bg1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8930" y="3515995"/>
            <a:ext cx="82721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行缩进用</a:t>
            </a:r>
            <a:r>
              <a:rPr lang="en-US" altLang="zh-CN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Tab</a:t>
            </a: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建，不要用空格</a:t>
            </a:r>
            <a:endParaRPr lang="zh-CN" altLang="en-US" sz="2000" b="1">
              <a:solidFill>
                <a:schemeClr val="bg1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59410" y="4424680"/>
            <a:ext cx="82721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看不到</a:t>
            </a:r>
            <a:r>
              <a:rPr lang="en-US" altLang="zh-CN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Color coding</a:t>
            </a: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说明建立的文件类型不是</a:t>
            </a:r>
            <a:r>
              <a:rPr lang="en-US" altLang="zh-CN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c++</a:t>
            </a: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文件</a:t>
            </a:r>
            <a:endParaRPr lang="zh-CN" altLang="en-US" sz="2000" b="1">
              <a:solidFill>
                <a:schemeClr val="bg1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25450" y="5207000"/>
            <a:ext cx="82721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程序编译从左往右逐行向下</a:t>
            </a:r>
            <a:endParaRPr lang="zh-CN" altLang="en-US" sz="2000" b="1">
              <a:solidFill>
                <a:schemeClr val="bg1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29080" y="96901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956945" y="517525"/>
            <a:ext cx="72472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bg1"/>
                </a:solidFill>
                <a:sym typeface="+mn-ea"/>
              </a:rPr>
              <a:t>1</a:t>
            </a:r>
            <a:r>
              <a:rPr lang="zh-CN" altLang="en-US" sz="2000" b="1">
                <a:solidFill>
                  <a:schemeClr val="bg1"/>
                </a:solidFill>
                <a:sym typeface="+mn-ea"/>
              </a:rPr>
              <a:t>、</a:t>
            </a:r>
            <a:r>
              <a:rPr lang="en-US" altLang="zh-CN" sz="2000" b="1">
                <a:solidFill>
                  <a:schemeClr val="bg1"/>
                </a:solidFill>
                <a:sym typeface="+mn-ea"/>
              </a:rPr>
              <a:t>Library - </a:t>
            </a:r>
            <a:r>
              <a:rPr lang="zh-CN" altLang="en-US" sz="2000" b="1">
                <a:solidFill>
                  <a:schemeClr val="bg1"/>
                </a:solidFill>
                <a:sym typeface="+mn-ea"/>
              </a:rPr>
              <a:t>提供编程工具的库</a:t>
            </a:r>
            <a:endParaRPr lang="en-US" altLang="zh-CN" sz="2000" b="1">
              <a:solidFill>
                <a:schemeClr val="bg1"/>
              </a:solidFill>
            </a:endParaRPr>
          </a:p>
          <a:p>
            <a:endParaRPr lang="en-US" altLang="zh-CN" sz="2000" b="1">
              <a:solidFill>
                <a:schemeClr val="bg1"/>
              </a:solidFill>
            </a:endParaRPr>
          </a:p>
          <a:p>
            <a:r>
              <a:rPr lang="zh-CN" altLang="en-US" sz="2000" b="1">
                <a:solidFill>
                  <a:schemeClr val="bg1"/>
                </a:solidFill>
              </a:rPr>
              <a:t>例：</a:t>
            </a:r>
            <a:r>
              <a:rPr lang="en-US" altLang="zh-CN" sz="2000" b="1">
                <a:solidFill>
                  <a:schemeClr val="bg1"/>
                </a:solidFill>
              </a:rPr>
              <a:t>#include &lt;iostream&gt;        ====           Input\Output Stream</a:t>
            </a:r>
            <a:endParaRPr lang="en-US" altLang="zh-CN" sz="2000" b="1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6945" y="1913255"/>
            <a:ext cx="653796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bg1"/>
                </a:solidFill>
                <a:sym typeface="+mn-ea"/>
              </a:rPr>
              <a:t>2</a:t>
            </a:r>
            <a:r>
              <a:rPr lang="zh-CN" altLang="en-US" sz="2000" b="1">
                <a:solidFill>
                  <a:schemeClr val="bg1"/>
                </a:solidFill>
                <a:sym typeface="+mn-ea"/>
              </a:rPr>
              <a:t>、</a:t>
            </a:r>
            <a:r>
              <a:rPr lang="en-US" sz="2000" b="1">
                <a:solidFill>
                  <a:schemeClr val="bg1"/>
                </a:solidFill>
                <a:sym typeface="+mn-ea"/>
              </a:rPr>
              <a:t>Space - </a:t>
            </a:r>
            <a:r>
              <a:rPr lang="zh-CN" altLang="en-US" sz="2000" b="1">
                <a:solidFill>
                  <a:schemeClr val="bg1"/>
                </a:solidFill>
                <a:sym typeface="+mn-ea"/>
              </a:rPr>
              <a:t>空间</a:t>
            </a:r>
            <a:endParaRPr lang="en-US" altLang="zh-CN" sz="2000" b="1">
              <a:solidFill>
                <a:schemeClr val="bg1"/>
              </a:solidFill>
            </a:endParaRPr>
          </a:p>
          <a:p>
            <a:endParaRPr lang="en-US" altLang="zh-CN" sz="2000" b="1">
              <a:solidFill>
                <a:schemeClr val="bg1"/>
              </a:solidFill>
            </a:endParaRPr>
          </a:p>
          <a:p>
            <a:r>
              <a:rPr lang="zh-CN" altLang="en-US" sz="2000" b="1">
                <a:solidFill>
                  <a:schemeClr val="bg1"/>
                </a:solidFill>
              </a:rPr>
              <a:t>例：</a:t>
            </a:r>
            <a:r>
              <a:rPr lang="en-US" altLang="zh-CN" sz="2000" b="1">
                <a:solidFill>
                  <a:schemeClr val="bg1"/>
                </a:solidFill>
              </a:rPr>
              <a:t>using namespace std;      ====      C++标准程序库中的所有标识符都被定义于一个名为std的namespace中   </a:t>
            </a:r>
            <a:endParaRPr lang="en-US" altLang="zh-CN" sz="2000" b="1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473825" y="53975"/>
            <a:ext cx="31216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bg1"/>
                </a:solidFill>
              </a:rPr>
              <a:t>别人写好的，可以直接用的，快捷、准确</a:t>
            </a:r>
            <a:endParaRPr lang="zh-CN" altLang="en-US" b="1">
              <a:solidFill>
                <a:schemeClr val="bg1"/>
              </a:solidFill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3723005" y="393700"/>
            <a:ext cx="2550160" cy="757555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7494905" y="1913255"/>
            <a:ext cx="1783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b="1">
                <a:solidFill>
                  <a:schemeClr val="bg1"/>
                </a:solidFill>
                <a:sym typeface="+mn-ea"/>
              </a:rPr>
              <a:t>必须要写的内容</a:t>
            </a:r>
            <a:endParaRPr lang="zh-CN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3877945" y="2149475"/>
            <a:ext cx="3476625" cy="44831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065530" y="5678170"/>
            <a:ext cx="74326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4</a:t>
            </a:r>
            <a:r>
              <a:rPr lang="zh-CN" altLang="en-US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、代码易读</a:t>
            </a:r>
            <a:endParaRPr lang="zh-CN" altLang="en-US" b="1">
              <a:solidFill>
                <a:schemeClr val="bg1"/>
              </a:solidFill>
              <a:latin typeface="+mj-ea"/>
              <a:ea typeface="+mj-ea"/>
              <a:cs typeface="+mj-ea"/>
            </a:endParaRPr>
          </a:p>
          <a:p>
            <a:r>
              <a:rPr lang="zh-CN" altLang="en-US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添加</a:t>
            </a:r>
            <a:r>
              <a:rPr lang="en-US" altLang="zh-CN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Comment - </a:t>
            </a:r>
            <a:r>
              <a:rPr lang="zh-CN" altLang="en-US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注释</a:t>
            </a:r>
            <a:endParaRPr lang="zh-CN" altLang="en-US" b="1">
              <a:solidFill>
                <a:schemeClr val="bg1"/>
              </a:solidFill>
              <a:latin typeface="+mj-ea"/>
              <a:ea typeface="+mj-ea"/>
              <a:cs typeface="+mj-ea"/>
            </a:endParaRPr>
          </a:p>
          <a:p>
            <a:r>
              <a:rPr lang="zh-CN" altLang="en-US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例： </a:t>
            </a:r>
            <a:r>
              <a:rPr lang="en-US" altLang="zh-CN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//This  is a line of comment</a:t>
            </a:r>
            <a:endParaRPr lang="en-US" altLang="zh-CN" b="1">
              <a:solidFill>
                <a:schemeClr val="bg1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06550" y="2526030"/>
            <a:ext cx="153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065530" y="3772535"/>
            <a:ext cx="653796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bg1"/>
                </a:solidFill>
                <a:sym typeface="+mn-ea"/>
              </a:rPr>
              <a:t>3</a:t>
            </a:r>
            <a:r>
              <a:rPr lang="zh-CN" altLang="en-US" sz="2000" b="1">
                <a:solidFill>
                  <a:schemeClr val="bg1"/>
                </a:solidFill>
                <a:sym typeface="+mn-ea"/>
              </a:rPr>
              <a:t>、</a:t>
            </a:r>
            <a:r>
              <a:rPr lang="en-US" sz="2000" b="1">
                <a:solidFill>
                  <a:schemeClr val="bg1"/>
                </a:solidFill>
                <a:sym typeface="+mn-ea"/>
              </a:rPr>
              <a:t>Instrcution - </a:t>
            </a:r>
            <a:r>
              <a:rPr lang="zh-CN" altLang="en-US" sz="2000" b="1">
                <a:solidFill>
                  <a:schemeClr val="bg1"/>
                </a:solidFill>
                <a:sym typeface="+mn-ea"/>
              </a:rPr>
              <a:t>指令</a:t>
            </a:r>
            <a:endParaRPr lang="en-US" altLang="zh-CN" sz="2000" b="1">
              <a:solidFill>
                <a:schemeClr val="bg1"/>
              </a:solidFill>
            </a:endParaRPr>
          </a:p>
          <a:p>
            <a:endParaRPr lang="en-US" altLang="zh-CN" sz="2000" b="1">
              <a:solidFill>
                <a:schemeClr val="bg1"/>
              </a:solidFill>
            </a:endParaRPr>
          </a:p>
          <a:p>
            <a:r>
              <a:rPr lang="zh-CN" altLang="en-US" sz="2000" b="1">
                <a:solidFill>
                  <a:schemeClr val="bg1"/>
                </a:solidFill>
              </a:rPr>
              <a:t>例：</a:t>
            </a:r>
            <a:r>
              <a:rPr lang="en-US" altLang="zh-CN" sz="2000" b="1">
                <a:solidFill>
                  <a:schemeClr val="bg1"/>
                </a:solidFill>
              </a:rPr>
              <a:t>cout &lt;&lt; “hello” &lt;&lt; endl; </a:t>
            </a:r>
            <a:endParaRPr lang="en-US" altLang="zh-CN" sz="2000" b="1">
              <a:solidFill>
                <a:schemeClr val="bg1"/>
              </a:solidFill>
            </a:endParaRPr>
          </a:p>
          <a:p>
            <a:r>
              <a:rPr lang="en-US" altLang="zh-CN" sz="2000" b="1">
                <a:solidFill>
                  <a:schemeClr val="bg1"/>
                </a:solidFill>
              </a:rPr>
              <a:t>cout </a:t>
            </a:r>
            <a:r>
              <a:rPr lang="zh-CN" altLang="en-US" sz="2000" b="1">
                <a:solidFill>
                  <a:schemeClr val="bg1"/>
                </a:solidFill>
              </a:rPr>
              <a:t>：</a:t>
            </a:r>
            <a:r>
              <a:rPr lang="en-US" altLang="zh-CN" sz="2000" b="1">
                <a:solidFill>
                  <a:schemeClr val="bg1"/>
                </a:solidFill>
              </a:rPr>
              <a:t>console output</a:t>
            </a:r>
            <a:endParaRPr lang="en-US" altLang="zh-CN" sz="2000" b="1">
              <a:solidFill>
                <a:schemeClr val="bg1"/>
              </a:solidFill>
            </a:endParaRPr>
          </a:p>
          <a:p>
            <a:r>
              <a:rPr lang="en-US" altLang="zh-CN" sz="2000" b="1">
                <a:solidFill>
                  <a:schemeClr val="bg1"/>
                </a:solidFill>
              </a:rPr>
              <a:t>endl </a:t>
            </a:r>
            <a:r>
              <a:rPr lang="zh-CN" altLang="en-US" sz="2000" b="1">
                <a:solidFill>
                  <a:schemeClr val="bg1"/>
                </a:solidFill>
              </a:rPr>
              <a:t>：</a:t>
            </a:r>
            <a:r>
              <a:rPr lang="en-US" altLang="zh-CN" sz="2000" b="1">
                <a:solidFill>
                  <a:schemeClr val="bg1"/>
                </a:solidFill>
              </a:rPr>
              <a:t> end line  </a:t>
            </a:r>
            <a:endParaRPr lang="en-US" altLang="zh-CN" sz="20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17855" y="454025"/>
            <a:ext cx="8668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bg1"/>
                </a:solidFill>
              </a:rPr>
              <a:t>作业</a:t>
            </a:r>
            <a:endParaRPr lang="zh-CN" altLang="en-US" sz="3600" b="1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51940" y="1942465"/>
            <a:ext cx="877633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bg1"/>
                </a:solidFill>
              </a:rPr>
              <a:t>1</a:t>
            </a:r>
            <a:r>
              <a:rPr lang="zh-CN" altLang="en-US" sz="3200" b="1">
                <a:solidFill>
                  <a:schemeClr val="bg1"/>
                </a:solidFill>
              </a:rPr>
              <a:t>、整理笔记、错题本</a:t>
            </a:r>
            <a:endParaRPr lang="en-US" altLang="zh-CN" sz="3200" b="1">
              <a:solidFill>
                <a:schemeClr val="bg1"/>
              </a:solidFill>
            </a:endParaRPr>
          </a:p>
          <a:p>
            <a:r>
              <a:rPr lang="en-US" altLang="zh-CN" sz="3200" b="1">
                <a:solidFill>
                  <a:schemeClr val="bg1"/>
                </a:solidFill>
              </a:rPr>
              <a:t>2</a:t>
            </a:r>
            <a:r>
              <a:rPr lang="zh-CN" altLang="en-US" sz="3200" b="1">
                <a:solidFill>
                  <a:schemeClr val="bg1"/>
                </a:solidFill>
              </a:rPr>
              <a:t>、找生活中五种变量的例子，写到一个程序里面，执行出正确结果。</a:t>
            </a:r>
            <a:endParaRPr lang="en-US" altLang="zh-CN" sz="3200" b="1">
              <a:solidFill>
                <a:schemeClr val="bg1"/>
              </a:solidFill>
            </a:endParaRPr>
          </a:p>
          <a:p>
            <a:r>
              <a:rPr lang="en-US" altLang="zh-CN" sz="3200" b="1">
                <a:solidFill>
                  <a:schemeClr val="bg1"/>
                </a:solidFill>
              </a:rPr>
              <a:t>3</a:t>
            </a:r>
            <a:r>
              <a:rPr lang="zh-CN" altLang="en-US" sz="3200" b="1">
                <a:solidFill>
                  <a:schemeClr val="bg1"/>
                </a:solidFill>
              </a:rPr>
              <a:t>、下载金山打字通</a:t>
            </a:r>
            <a:endParaRPr lang="zh-CN" altLang="en-US" sz="3200" b="1">
              <a:solidFill>
                <a:schemeClr val="bg1"/>
              </a:solidFill>
            </a:endParaRPr>
          </a:p>
          <a:p>
            <a:r>
              <a:rPr lang="en-US" altLang="zh-CN" sz="3200" b="1">
                <a:solidFill>
                  <a:schemeClr val="bg1"/>
                </a:solidFill>
              </a:rPr>
              <a:t>4</a:t>
            </a:r>
            <a:r>
              <a:rPr lang="zh-CN" altLang="en-US" sz="3200" b="1">
                <a:solidFill>
                  <a:schemeClr val="bg1"/>
                </a:solidFill>
              </a:rPr>
              <a:t>、练习打字，并记录自己的打字速度</a:t>
            </a:r>
            <a:endParaRPr lang="zh-CN" altLang="en-US" sz="32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24485" y="310515"/>
            <a:ext cx="34702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2020</a:t>
            </a:r>
            <a:r>
              <a:rPr lang="zh-CN" altLang="en-US" sz="32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强基</a:t>
            </a:r>
            <a:endParaRPr lang="zh-CN" altLang="en-US" sz="3200" b="1">
              <a:solidFill>
                <a:schemeClr val="bg1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88110" y="1198245"/>
            <a:ext cx="918972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破格入围：对于获得数学、物理、化学、生物、信息学全国中学生学科奥林匹克竞赛全国决赛二等奖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含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以上成绩，且按破格申请报考强基计划的考生，如高考成绩达到所在省份本科一批录取最低控制分数线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合并录取批次省份以各省划定分数线为准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，可破格入围相应省份的强基计划考核。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88110" y="4648835"/>
            <a:ext cx="816610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信息奥赛全国获奖总人数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数学奥赛全国过奖总人数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=1.4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倍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综合参赛人数上的巨大差异，信奥赛获奖率是数学奥赛的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倍以上。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信息奥赛获奖率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数学奥赛获奖率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&gt;30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倍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20" y="635"/>
            <a:ext cx="8616950" cy="68605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9" name="图片 38"/>
          <p:cNvPicPr/>
          <p:nvPr/>
        </p:nvPicPr>
        <p:blipFill>
          <a:blip r:embed="rId1"/>
          <a:stretch>
            <a:fillRect/>
          </a:stretch>
        </p:blipFill>
        <p:spPr>
          <a:xfrm>
            <a:off x="-8255" y="18415"/>
            <a:ext cx="9563735" cy="68205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770890" y="537210"/>
            <a:ext cx="43554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其他重要比赛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6265" y="1339215"/>
            <a:ext cx="827214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sz="24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北京</a:t>
            </a:r>
            <a:endParaRPr lang="zh-CN" altLang="en-US" sz="2400" b="1">
              <a:solidFill>
                <a:schemeClr val="bg1"/>
              </a:solidFill>
              <a:latin typeface="+mj-ea"/>
              <a:ea typeface="+mj-ea"/>
              <a:cs typeface="+mj-ea"/>
            </a:endParaRPr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海淀区赛（每年</a:t>
            </a:r>
            <a:r>
              <a:rPr lang="en-US" altLang="zh-CN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4 </a:t>
            </a: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月、</a:t>
            </a:r>
            <a:r>
              <a:rPr lang="en-US" altLang="zh-CN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9</a:t>
            </a: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月），西城区赛（</a:t>
            </a:r>
            <a:r>
              <a:rPr lang="en-US" altLang="zh-CN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4</a:t>
            </a: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月）等</a:t>
            </a:r>
            <a:endParaRPr lang="zh-CN" altLang="en-US" sz="2000" b="1">
              <a:solidFill>
                <a:schemeClr val="bg1"/>
              </a:solidFill>
              <a:latin typeface="+mj-ea"/>
              <a:ea typeface="+mj-ea"/>
              <a:cs typeface="+mj-ea"/>
            </a:endParaRPr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zh-CN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市赛</a:t>
            </a: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（</a:t>
            </a:r>
            <a:r>
              <a:rPr lang="en-US" altLang="zh-CN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11</a:t>
            </a: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月）</a:t>
            </a:r>
            <a:endParaRPr lang="zh-CN" altLang="en-US" sz="2000" b="1">
              <a:solidFill>
                <a:schemeClr val="bg1"/>
              </a:solidFill>
              <a:latin typeface="+mj-ea"/>
              <a:ea typeface="+mj-ea"/>
              <a:cs typeface="+mj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755650" y="584200"/>
            <a:ext cx="43554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北京地区</a:t>
            </a:r>
            <a:r>
              <a:rPr lang="en-US" altLang="zh-CN" sz="3200" b="1">
                <a:solidFill>
                  <a:schemeClr val="bg1"/>
                </a:solidFill>
              </a:rPr>
              <a:t>2020</a:t>
            </a:r>
            <a:r>
              <a:rPr lang="zh-CN" altLang="en-US" sz="3200" b="1">
                <a:solidFill>
                  <a:schemeClr val="bg1"/>
                </a:solidFill>
              </a:rPr>
              <a:t>年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5650" y="1899920"/>
            <a:ext cx="90131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CSP-S  </a:t>
            </a: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一等：</a:t>
            </a:r>
            <a:endParaRPr lang="zh-CN" altLang="en-US" sz="2000" b="1">
              <a:solidFill>
                <a:schemeClr val="bg1"/>
              </a:solidFill>
              <a:latin typeface="+mj-ea"/>
              <a:ea typeface="+mj-ea"/>
              <a:cs typeface="+mj-ea"/>
            </a:endParaRPr>
          </a:p>
          <a:p>
            <a:pPr lvl="1" indent="0">
              <a:buFont typeface="Wingdings" panose="05000000000000000000" charset="0"/>
              <a:buNone/>
            </a:pP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人大附中</a:t>
            </a:r>
            <a:r>
              <a:rPr lang="en-US" altLang="zh-CN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37</a:t>
            </a: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个；</a:t>
            </a: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十一</a:t>
            </a:r>
            <a:r>
              <a:rPr lang="en-US" altLang="zh-CN" sz="2000" b="1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18</a:t>
            </a: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个；</a:t>
            </a: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北师大实验</a:t>
            </a:r>
            <a:r>
              <a:rPr lang="en-US" altLang="zh-CN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13</a:t>
            </a: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个；北大附中</a:t>
            </a:r>
            <a:r>
              <a:rPr lang="en-US" altLang="zh-CN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13</a:t>
            </a: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个；</a:t>
            </a: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首师大附中</a:t>
            </a:r>
            <a:r>
              <a:rPr lang="en-US" altLang="zh-CN" sz="2000" b="1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12</a:t>
            </a: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个；</a:t>
            </a: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四中</a:t>
            </a:r>
            <a:r>
              <a:rPr lang="en-US" altLang="zh-CN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7</a:t>
            </a: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个；八十中</a:t>
            </a:r>
            <a:r>
              <a:rPr lang="en-US" altLang="zh-CN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8</a:t>
            </a: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个；清华附</a:t>
            </a:r>
            <a:r>
              <a:rPr lang="en-US" altLang="zh-CN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5</a:t>
            </a: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个；</a:t>
            </a:r>
            <a:endParaRPr lang="zh-CN" altLang="en-US" sz="2000" b="1">
              <a:solidFill>
                <a:schemeClr val="bg1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5650" y="4052570"/>
            <a:ext cx="901319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CSP-J  </a:t>
            </a: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一等</a:t>
            </a:r>
            <a:endParaRPr lang="zh-CN" altLang="en-US" sz="2000" b="1">
              <a:solidFill>
                <a:schemeClr val="bg1"/>
              </a:solidFill>
              <a:latin typeface="+mj-ea"/>
              <a:ea typeface="+mj-ea"/>
              <a:cs typeface="+mj-ea"/>
            </a:endParaRPr>
          </a:p>
          <a:p>
            <a:pPr lvl="1" indent="0">
              <a:buFont typeface="Wingdings" panose="05000000000000000000" charset="0"/>
              <a:buNone/>
            </a:pP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人大附中</a:t>
            </a:r>
            <a:r>
              <a:rPr lang="en-US" altLang="zh-CN" sz="2000" b="1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38</a:t>
            </a: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个；</a:t>
            </a:r>
            <a:r>
              <a:rPr lang="en-US" altLang="zh-CN" sz="2000" b="1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 </a:t>
            </a:r>
            <a:r>
              <a:rPr lang="zh-CN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首师大附中</a:t>
            </a:r>
            <a:r>
              <a:rPr lang="en-US" altLang="zh-CN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20</a:t>
            </a: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个；</a:t>
            </a:r>
            <a:r>
              <a:rPr lang="en-US" altLang="zh-CN" sz="2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 </a:t>
            </a: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北大附中</a:t>
            </a:r>
            <a:r>
              <a:rPr lang="en-US" altLang="zh-CN" sz="2000" b="1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15</a:t>
            </a: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个；</a:t>
            </a: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北师大实验</a:t>
            </a:r>
            <a:r>
              <a:rPr lang="en-US" altLang="zh-CN" sz="2000" b="1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10</a:t>
            </a: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个</a:t>
            </a:r>
            <a:endParaRPr lang="zh-CN" altLang="en-US" sz="2000" b="1">
              <a:solidFill>
                <a:schemeClr val="bg1"/>
              </a:solidFill>
              <a:latin typeface="+mj-ea"/>
              <a:ea typeface="+mj-ea"/>
              <a:cs typeface="+mj-ea"/>
              <a:sym typeface="+mn-ea"/>
            </a:endParaRPr>
          </a:p>
          <a:p>
            <a:pPr lvl="1" indent="0">
              <a:buFont typeface="Wingdings" panose="05000000000000000000" charset="0"/>
              <a:buNone/>
            </a:pP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清华附</a:t>
            </a:r>
            <a:r>
              <a:rPr lang="en-US" altLang="zh-CN" sz="2000" b="1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8</a:t>
            </a: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个；</a:t>
            </a:r>
            <a:r>
              <a:rPr lang="en-US" altLang="zh-CN" sz="2000" b="1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 </a:t>
            </a: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八十中</a:t>
            </a:r>
            <a:r>
              <a:rPr lang="en-US" altLang="zh-CN" sz="2000" b="1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8</a:t>
            </a: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个；</a:t>
            </a:r>
            <a:r>
              <a:rPr lang="en-US" altLang="zh-CN" sz="2000" b="1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 </a:t>
            </a: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十二中</a:t>
            </a:r>
            <a:r>
              <a:rPr lang="en-US" altLang="zh-CN" sz="2000" b="1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5</a:t>
            </a: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个； 十一</a:t>
            </a:r>
            <a:r>
              <a:rPr lang="en-US" altLang="zh-CN" sz="2000" b="1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5</a:t>
            </a: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个； 一</a:t>
            </a:r>
            <a:r>
              <a:rPr lang="en-US" altLang="zh-CN" sz="2000" b="1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0</a:t>
            </a: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一</a:t>
            </a:r>
            <a:r>
              <a:rPr lang="en-US" altLang="zh-CN" sz="2000" b="1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4</a:t>
            </a: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个； 四中</a:t>
            </a:r>
            <a:r>
              <a:rPr lang="en-US" altLang="zh-CN" sz="2000" b="1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3</a:t>
            </a: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个</a:t>
            </a:r>
            <a:endParaRPr lang="zh-CN" altLang="en-US" sz="2000" b="1">
              <a:solidFill>
                <a:schemeClr val="bg1"/>
              </a:solidFill>
              <a:latin typeface="+mj-ea"/>
              <a:ea typeface="+mj-ea"/>
              <a:cs typeface="+mj-ea"/>
              <a:sym typeface="+mn-ea"/>
            </a:endParaRPr>
          </a:p>
          <a:p>
            <a:pPr lvl="1" indent="0">
              <a:buFont typeface="Wingdings" panose="05000000000000000000" charset="0"/>
              <a:buNone/>
            </a:pPr>
            <a:endParaRPr lang="zh-CN" altLang="en-US" sz="2000" b="1">
              <a:solidFill>
                <a:schemeClr val="bg1"/>
              </a:solidFill>
              <a:latin typeface="+mj-ea"/>
              <a:ea typeface="+mj-ea"/>
              <a:cs typeface="+mj-ea"/>
            </a:endParaRPr>
          </a:p>
          <a:p>
            <a:pPr lvl="1" indent="0">
              <a:buFont typeface="Wingdings" panose="05000000000000000000" charset="0"/>
              <a:buNone/>
            </a:pPr>
            <a:endParaRPr lang="zh-CN" altLang="en-US" sz="2000" b="1">
              <a:solidFill>
                <a:schemeClr val="bg1"/>
              </a:solidFill>
              <a:latin typeface="+mj-ea"/>
              <a:ea typeface="+mj-ea"/>
              <a:cs typeface="+mj-ea"/>
            </a:endParaRPr>
          </a:p>
          <a:p>
            <a:pPr lvl="1" indent="0">
              <a:buFont typeface="Wingdings" panose="05000000000000000000" charset="0"/>
              <a:buNone/>
            </a:pPr>
            <a:endParaRPr lang="zh-CN" altLang="en-US" sz="2000" b="1">
              <a:solidFill>
                <a:schemeClr val="bg1"/>
              </a:solidFill>
              <a:latin typeface="+mj-ea"/>
              <a:ea typeface="+mj-ea"/>
              <a:cs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7370" y="1022985"/>
            <a:ext cx="5448300" cy="50209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47370" y="439420"/>
            <a:ext cx="34042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北京地区</a:t>
            </a:r>
            <a:r>
              <a:rPr lang="en-US" altLang="zh-CN" sz="3200" b="1">
                <a:solidFill>
                  <a:schemeClr val="bg1"/>
                </a:solidFill>
              </a:rPr>
              <a:t>2019</a:t>
            </a:r>
            <a:r>
              <a:rPr lang="zh-CN" altLang="en-US" sz="3200" b="1">
                <a:solidFill>
                  <a:schemeClr val="bg1"/>
                </a:solidFill>
              </a:rPr>
              <a:t>年</a:t>
            </a:r>
            <a:endParaRPr lang="zh-CN" altLang="en-US" sz="32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cover"/>
</p:tagLst>
</file>

<file path=ppt/tags/tag10.xml><?xml version="1.0" encoding="utf-8"?>
<p:tagLst xmlns:p="http://schemas.openxmlformats.org/presentationml/2006/main">
  <p:tag name="KSO_WM_UNIT_ISCONTENTSTITLE" val="0"/>
  <p:tag name="KSO_WM_UNIT_PRESET_TEXT" val="添加标题"/>
  <p:tag name="KSO_WM_UNIT_VALUE" val="8"/>
  <p:tag name="KSO_WM_UNIT_HIGHLIGHT" val="0"/>
  <p:tag name="KSO_WM_UNIT_COMPATIBLE" val="0"/>
  <p:tag name="KSO_WM_DIAGRAM_GROUP_CODE" val="q1-1"/>
  <p:tag name="KSO_WM_UNIT_TYPE" val="q_h_a"/>
  <p:tag name="KSO_WM_UNIT_INDEX" val="1_2_1"/>
  <p:tag name="KSO_WM_UNIT_ID" val="diagram20187492_2*q_h_a*1_2_1"/>
  <p:tag name="KSO_WM_TEMPLATE_CATEGORY" val="diagram"/>
  <p:tag name="KSO_WM_TEMPLATE_INDEX" val="20187492"/>
  <p:tag name="KSO_WM_UNIT_LAYERLEVEL" val="1_1_1"/>
  <p:tag name="KSO_WM_TAG_VERSION" val="1.0"/>
  <p:tag name="KSO_WM_BEAUTIFY_FLAG" val="#wm#"/>
  <p:tag name="KSO_WM_UNIT_NOCLEAR" val="0"/>
  <p:tag name="KSO_WM_UNIT_DIAGRAM_ISNUMVISUAL" val="0"/>
  <p:tag name="KSO_WM_UNIT_DIAGRAM_ISREFERUNIT" val="0"/>
  <p:tag name="KSO_WM_UNIT_TEXT_FILL_FORE_SCHEMECOLOR_INDEX" val="14"/>
  <p:tag name="KSO_WM_UNIT_TEXT_FILL_TYPE" val="1"/>
</p:tagLst>
</file>

<file path=ppt/tags/tag11.xml><?xml version="1.0" encoding="utf-8"?>
<p:tagLst xmlns:p="http://schemas.openxmlformats.org/presentationml/2006/main">
  <p:tag name="KSO_WM_UNIT_ISCONTENTSTITLE" val="0"/>
  <p:tag name="KSO_WM_UNIT_PRESET_TEXT" val="添加标题"/>
  <p:tag name="KSO_WM_UNIT_VALUE" val="8"/>
  <p:tag name="KSO_WM_UNIT_HIGHLIGHT" val="0"/>
  <p:tag name="KSO_WM_UNIT_COMPATIBLE" val="0"/>
  <p:tag name="KSO_WM_DIAGRAM_GROUP_CODE" val="q1-1"/>
  <p:tag name="KSO_WM_UNIT_TYPE" val="q_h_a"/>
  <p:tag name="KSO_WM_UNIT_INDEX" val="1_3_1"/>
  <p:tag name="KSO_WM_UNIT_ID" val="diagram20187492_2*q_h_a*1_3_1"/>
  <p:tag name="KSO_WM_TEMPLATE_CATEGORY" val="diagram"/>
  <p:tag name="KSO_WM_TEMPLATE_INDEX" val="20187492"/>
  <p:tag name="KSO_WM_UNIT_LAYERLEVEL" val="1_1_1"/>
  <p:tag name="KSO_WM_TAG_VERSION" val="1.0"/>
  <p:tag name="KSO_WM_BEAUTIFY_FLAG" val="#wm#"/>
  <p:tag name="KSO_WM_UNIT_NOCLEAR" val="0"/>
  <p:tag name="KSO_WM_UNIT_DIAGRAM_ISNUMVISUAL" val="0"/>
  <p:tag name="KSO_WM_UNIT_DIAGRAM_ISREFERUNIT" val="0"/>
  <p:tag name="KSO_WM_UNIT_TEXT_FILL_FORE_SCHEMECOLOR_INDEX" val="14"/>
  <p:tag name="KSO_WM_UNIT_TEXT_FILL_TYPE" val="1"/>
</p:tagLst>
</file>

<file path=ppt/tags/tag12.xml><?xml version="1.0" encoding="utf-8"?>
<p:tagLst xmlns:p="http://schemas.openxmlformats.org/presentationml/2006/main">
  <p:tag name="KSO_WM_UNIT_PLACING_PICTURE_USER_VIEWPORT" val="{&quot;height&quot;:4902,&quot;width&quot;:4902}"/>
</p:tagLst>
</file>

<file path=ppt/tags/tag13.xml><?xml version="1.0" encoding="utf-8"?>
<p:tagLst xmlns:p="http://schemas.openxmlformats.org/presentationml/2006/main">
  <p:tag name="KSO_WM_UNIT_PLACING_PICTURE_USER_VIEWPORT" val="{&quot;height&quot;:2771,&quot;width&quot;:3028}"/>
</p:tagLst>
</file>

<file path=ppt/tags/tag14.xml><?xml version="1.0" encoding="utf-8"?>
<p:tagLst xmlns:p="http://schemas.openxmlformats.org/presentationml/2006/main">
  <p:tag name="KSO_WM_UNIT_PLACING_PICTURE_USER_VIEWPORT" val="{&quot;height&quot;:2785,&quot;width&quot;:3287}"/>
</p:tagLst>
</file>

<file path=ppt/tags/tag15.xml><?xml version="1.0" encoding="utf-8"?>
<p:tagLst xmlns:p="http://schemas.openxmlformats.org/presentationml/2006/main">
  <p:tag name="KSO_WM_UNIT_PLACING_PICTURE_USER_VIEWPORT" val="{&quot;height&quot;:7560,&quot;width&quot;:13140}"/>
</p:tagLst>
</file>

<file path=ppt/tags/tag16.xml><?xml version="1.0" encoding="utf-8"?>
<p:tagLst xmlns:p="http://schemas.openxmlformats.org/presentationml/2006/main">
  <p:tag name="COMMONDATA" val="eyJoZGlkIjoiNWQwY2YyNmRiOTcxNDYyY2E5YmZkMTJkZmNhYTQyMmEifQ=="/>
</p:tagLst>
</file>

<file path=ppt/tags/tag2.xml><?xml version="1.0" encoding="utf-8"?>
<p:tagLst xmlns:p="http://schemas.openxmlformats.org/presentationml/2006/main">
  <p:tag name="KSO_WM_UNIT_PLACING_PICTURE_USER_VIEWPORT" val="{&quot;height&quot;:5103,&quot;width&quot;:7190}"/>
</p:tagLst>
</file>

<file path=ppt/tags/tag3.xml><?xml version="1.0" encoding="utf-8"?>
<p:tagLst xmlns:p="http://schemas.openxmlformats.org/presentationml/2006/main">
  <p:tag name="KSO_WM_UNIT_TABLE_BEAUTIFY" val="smartTable{473ce314-c47c-4889-852c-d4a406fb57e1}"/>
  <p:tag name="TABLE_ENDDRAG_ORIGIN_RECT" val="648*378"/>
  <p:tag name="TABLE_ENDDRAG_RECT" val="173*103*648*378"/>
</p:tagLst>
</file>

<file path=ppt/tags/tag4.xml><?xml version="1.0" encoding="utf-8"?>
<p:tagLst xmlns:p="http://schemas.openxmlformats.org/presentationml/2006/main">
  <p:tag name="KSO_WM_UNIT_ISCONTENTSTITLE" val="0"/>
  <p:tag name="KSO_WM_UNIT_PRESET_TEXT" val="添加标题"/>
  <p:tag name="KSO_WM_UNIT_VALUE" val="11"/>
  <p:tag name="KSO_WM_UNIT_HIGHLIGHT" val="0"/>
  <p:tag name="KSO_WM_UNIT_COMPATIBLE" val="0"/>
  <p:tag name="KSO_WM_DIAGRAM_GROUP_CODE" val="q1-1"/>
  <p:tag name="KSO_WM_UNIT_TYPE" val="q_h_h_a"/>
  <p:tag name="KSO_WM_UNIT_INDEX" val="1_1_1_1"/>
  <p:tag name="KSO_WM_UNIT_ID" val="diagram20187492_2*q_h_h_a*1_1_1_1"/>
  <p:tag name="KSO_WM_TEMPLATE_CATEGORY" val="diagram"/>
  <p:tag name="KSO_WM_TEMPLATE_INDEX" val="20187492"/>
  <p:tag name="KSO_WM_UNIT_LAYERLEVEL" val="1_1_1_1"/>
  <p:tag name="KSO_WM_TAG_VERSION" val="1.0"/>
  <p:tag name="KSO_WM_BEAUTIFY_FLAG" val="#wm#"/>
  <p:tag name="KSO_WM_UNIT_NOCLEAR" val="0"/>
  <p:tag name="KSO_WM_UNIT_DIAGRAM_ISNUMVISUAL" val="0"/>
  <p:tag name="KSO_WM_UNIT_DIAGRAM_ISREFERUNIT" val="0"/>
  <p:tag name="KSO_WM_UNIT_TEXT_FILL_FORE_SCHEMECOLOR_INDEX" val="5"/>
  <p:tag name="KSO_WM_UNIT_TEXT_FILL_TYPE" val="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DIAGRAM_GROUP_CODE" val="q1-1"/>
  <p:tag name="KSO_WM_UNIT_TYPE" val="q_h_i"/>
  <p:tag name="KSO_WM_UNIT_INDEX" val="1_1_1"/>
  <p:tag name="KSO_WM_UNIT_ID" val="diagram20187492_2*q_h_i*1_1_1"/>
  <p:tag name="KSO_WM_TEMPLATE_CATEGORY" val="diagram"/>
  <p:tag name="KSO_WM_TEMPLATE_INDEX" val="20187492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DIAGRAM_GROUP_CODE" val="q1-1"/>
  <p:tag name="KSO_WM_UNIT_TYPE" val="q_h_i"/>
  <p:tag name="KSO_WM_UNIT_INDEX" val="1_2_1"/>
  <p:tag name="KSO_WM_UNIT_ID" val="diagram20187492_2*q_h_i*1_2_1"/>
  <p:tag name="KSO_WM_TEMPLATE_CATEGORY" val="diagram"/>
  <p:tag name="KSO_WM_TEMPLATE_INDEX" val="20187492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DIAGRAM_GROUP_CODE" val="q1-1"/>
  <p:tag name="KSO_WM_UNIT_TYPE" val="q_h_i"/>
  <p:tag name="KSO_WM_UNIT_INDEX" val="1_3_1"/>
  <p:tag name="KSO_WM_UNIT_ID" val="diagram20187492_2*q_h_i*1_3_1"/>
  <p:tag name="KSO_WM_TEMPLATE_CATEGORY" val="diagram"/>
  <p:tag name="KSO_WM_TEMPLATE_INDEX" val="20187492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DIAGRAM_GROUP_CODE" val="q1-1"/>
  <p:tag name="KSO_WM_UNIT_TYPE" val="q_i"/>
  <p:tag name="KSO_WM_UNIT_INDEX" val="1_1"/>
  <p:tag name="KSO_WM_UNIT_ID" val="diagram20187492_2*q_i*1_1"/>
  <p:tag name="KSO_WM_TEMPLATE_CATEGORY" val="diagram"/>
  <p:tag name="KSO_WM_TEMPLATE_INDEX" val="20187492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FILL_FORE_SCHEMECOLOR_INDEX" val="14"/>
  <p:tag name="KSO_WM_UNIT_FILL_TYPE" val="1"/>
  <p:tag name="KSO_WM_UNIT_LINE_FORE_SCHEMECOLOR_INDEX" val="14"/>
  <p:tag name="KSO_WM_UNIT_LINE_FILL_TYPE" val="2"/>
  <p:tag name="KSO_WM_UNIT_TEXT_FILL_FORE_SCHEMECOLOR_INDEX" val="1"/>
  <p:tag name="KSO_WM_UNIT_TEXT_FILL_TYPE" val="1"/>
</p:tagLst>
</file>

<file path=ppt/tags/tag9.xml><?xml version="1.0" encoding="utf-8"?>
<p:tagLst xmlns:p="http://schemas.openxmlformats.org/presentationml/2006/main">
  <p:tag name="KSO_WM_UNIT_ISCONTENTSTITLE" val="0"/>
  <p:tag name="KSO_WM_UNIT_PRESET_TEXT" val="添加标题"/>
  <p:tag name="KSO_WM_UNIT_VALUE" val="8"/>
  <p:tag name="KSO_WM_UNIT_HIGHLIGHT" val="0"/>
  <p:tag name="KSO_WM_UNIT_COMPATIBLE" val="0"/>
  <p:tag name="KSO_WM_DIAGRAM_GROUP_CODE" val="q1-1"/>
  <p:tag name="KSO_WM_UNIT_TYPE" val="q_h_a"/>
  <p:tag name="KSO_WM_UNIT_INDEX" val="1_1_1"/>
  <p:tag name="KSO_WM_UNIT_ID" val="diagram20187492_2*q_h_a*1_1_1"/>
  <p:tag name="KSO_WM_TEMPLATE_CATEGORY" val="diagram"/>
  <p:tag name="KSO_WM_TEMPLATE_INDEX" val="20187492"/>
  <p:tag name="KSO_WM_UNIT_LAYERLEVEL" val="1_1_1"/>
  <p:tag name="KSO_WM_TAG_VERSION" val="1.0"/>
  <p:tag name="KSO_WM_BEAUTIFY_FLAG" val="#wm#"/>
  <p:tag name="KSO_WM_UNIT_NOCLEAR" val="0"/>
  <p:tag name="KSO_WM_UNIT_DIAGRAM_ISNUMVISUAL" val="0"/>
  <p:tag name="KSO_WM_UNIT_DIAGRAM_ISREFERUNIT" val="0"/>
  <p:tag name="KSO_WM_UNIT_TEXT_FILL_FORE_SCHEMECOLOR_INDEX" val="14"/>
  <p:tag name="KSO_WM_UNIT_TEXT_FILL_TYPE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1954</Words>
  <Application>WPS 演示</Application>
  <PresentationFormat>宽屏</PresentationFormat>
  <Paragraphs>243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0" baseType="lpstr">
      <vt:lpstr>Arial</vt:lpstr>
      <vt:lpstr>宋体</vt:lpstr>
      <vt:lpstr>Wingdings</vt:lpstr>
      <vt:lpstr>微软雅黑</vt:lpstr>
      <vt:lpstr>Wingdings</vt:lpstr>
      <vt:lpstr>Calibri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Administrator</dc:creator>
  <cp:lastModifiedBy>WPS_1655971415</cp:lastModifiedBy>
  <cp:revision>51</cp:revision>
  <dcterms:created xsi:type="dcterms:W3CDTF">2019-11-26T13:04:00Z</dcterms:created>
  <dcterms:modified xsi:type="dcterms:W3CDTF">2022-08-06T02:03:28Z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2052-11.1.0.11875</vt:lpwstr>
  </property>
  <property fmtid="{D5CDD505-2E9C-101B-9397-08002B2CF9AE}" pid="3" name="ICV">
    <vt:lpwstr>53E155DAEDF746B7B4393D33E9026C15</vt:lpwstr>
  </property>
</Properties>
</file>